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66" r:id="rId3"/>
    <p:sldId id="258" r:id="rId4"/>
    <p:sldId id="259" r:id="rId5"/>
    <p:sldId id="260" r:id="rId6"/>
    <p:sldId id="261" r:id="rId7"/>
    <p:sldId id="262" r:id="rId8"/>
    <p:sldId id="263" r:id="rId9"/>
    <p:sldId id="264" r:id="rId10"/>
  </p:sldIdLst>
  <p:sldSz cx="18288000" cy="10287000"/>
  <p:notesSz cx="6858000" cy="9144000"/>
  <p:embeddedFontLst>
    <p:embeddedFont>
      <p:font typeface="Binate" panose="020C0503030508020204" pitchFamily="34" charset="77"/>
      <p:regular r:id="rId12"/>
    </p:embeddedFont>
    <p:embeddedFont>
      <p:font typeface="Binate Bold" panose="020C0803030508020204" pitchFamily="34" charset="77"/>
      <p:regular r:id="rId13"/>
    </p:embeddedFont>
    <p:embeddedFont>
      <p:font typeface="Calibri" panose="020F0502020204030204" pitchFamily="34" charset="0"/>
      <p:regular r:id="rId14"/>
      <p:bold r:id="rId15"/>
      <p:italic r:id="rId16"/>
      <p:boldItalic r:id="rId17"/>
    </p:embeddedFont>
    <p:embeddedFont>
      <p:font typeface="Montserrat Bold" pitchFamily="2" charset="77"/>
      <p:bold r:id="rId18"/>
    </p:embeddedFont>
    <p:embeddedFont>
      <p:font typeface="Montserrat Light" panose="020F030202020403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F"/>
    <a:srgbClr val="022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osch" userId="2cefb706-2c38-4911-9640-01d8e2087bc1" providerId="ADAL" clId="{B955F23A-8373-CC4C-983F-F1AE1A6FF566}"/>
    <pc:docChg chg="addSld delSld modSld">
      <pc:chgData name="Samantha Bosch" userId="2cefb706-2c38-4911-9640-01d8e2087bc1" providerId="ADAL" clId="{B955F23A-8373-CC4C-983F-F1AE1A6FF566}" dt="2025-09-10T21:26:20.963" v="120" actId="14100"/>
      <pc:docMkLst>
        <pc:docMk/>
      </pc:docMkLst>
      <pc:sldChg chg="new del">
        <pc:chgData name="Samantha Bosch" userId="2cefb706-2c38-4911-9640-01d8e2087bc1" providerId="ADAL" clId="{B955F23A-8373-CC4C-983F-F1AE1A6FF566}" dt="2025-08-25T15:16:54.990" v="2" actId="2696"/>
        <pc:sldMkLst>
          <pc:docMk/>
          <pc:sldMk cId="1611524896" sldId="265"/>
        </pc:sldMkLst>
      </pc:sldChg>
      <pc:sldChg chg="modSp add mod setBg">
        <pc:chgData name="Samantha Bosch" userId="2cefb706-2c38-4911-9640-01d8e2087bc1" providerId="ADAL" clId="{B955F23A-8373-CC4C-983F-F1AE1A6FF566}" dt="2025-09-10T21:26:20.963" v="120" actId="14100"/>
        <pc:sldMkLst>
          <pc:docMk/>
          <pc:sldMk cId="3495617649" sldId="266"/>
        </pc:sldMkLst>
        <pc:spChg chg="mod">
          <ac:chgData name="Samantha Bosch" userId="2cefb706-2c38-4911-9640-01d8e2087bc1" providerId="ADAL" clId="{B955F23A-8373-CC4C-983F-F1AE1A6FF566}" dt="2025-08-25T15:17:40.791" v="5" actId="207"/>
          <ac:spMkLst>
            <pc:docMk/>
            <pc:sldMk cId="3495617649" sldId="266"/>
            <ac:spMk id="2" creationId="{00000000-0000-0000-0000-000000000000}"/>
          </ac:spMkLst>
        </pc:spChg>
        <pc:spChg chg="mod">
          <ac:chgData name="Samantha Bosch" userId="2cefb706-2c38-4911-9640-01d8e2087bc1" providerId="ADAL" clId="{B955F23A-8373-CC4C-983F-F1AE1A6FF566}" dt="2025-08-25T15:19:03.440" v="26" actId="20577"/>
          <ac:spMkLst>
            <pc:docMk/>
            <pc:sldMk cId="3495617649" sldId="266"/>
            <ac:spMk id="35" creationId="{00000000-0000-0000-0000-000000000000}"/>
          </ac:spMkLst>
        </pc:spChg>
        <pc:spChg chg="mod">
          <ac:chgData name="Samantha Bosch" userId="2cefb706-2c38-4911-9640-01d8e2087bc1" providerId="ADAL" clId="{B955F23A-8373-CC4C-983F-F1AE1A6FF566}" dt="2025-09-10T21:26:11.419" v="118" actId="1076"/>
          <ac:spMkLst>
            <pc:docMk/>
            <pc:sldMk cId="3495617649" sldId="266"/>
            <ac:spMk id="36" creationId="{00000000-0000-0000-0000-000000000000}"/>
          </ac:spMkLst>
        </pc:spChg>
        <pc:spChg chg="mod">
          <ac:chgData name="Samantha Bosch" userId="2cefb706-2c38-4911-9640-01d8e2087bc1" providerId="ADAL" clId="{B955F23A-8373-CC4C-983F-F1AE1A6FF566}" dt="2025-08-25T15:20:19.537" v="76" actId="20577"/>
          <ac:spMkLst>
            <pc:docMk/>
            <pc:sldMk cId="3495617649" sldId="266"/>
            <ac:spMk id="37" creationId="{00000000-0000-0000-0000-000000000000}"/>
          </ac:spMkLst>
        </pc:spChg>
        <pc:spChg chg="mod">
          <ac:chgData name="Samantha Bosch" userId="2cefb706-2c38-4911-9640-01d8e2087bc1" providerId="ADAL" clId="{B955F23A-8373-CC4C-983F-F1AE1A6FF566}" dt="2025-08-25T15:21:44.037" v="101" actId="20577"/>
          <ac:spMkLst>
            <pc:docMk/>
            <pc:sldMk cId="3495617649" sldId="266"/>
            <ac:spMk id="38" creationId="{00000000-0000-0000-0000-000000000000}"/>
          </ac:spMkLst>
        </pc:spChg>
        <pc:spChg chg="mod">
          <ac:chgData name="Samantha Bosch" userId="2cefb706-2c38-4911-9640-01d8e2087bc1" providerId="ADAL" clId="{B955F23A-8373-CC4C-983F-F1AE1A6FF566}" dt="2025-08-25T15:22:03.638" v="114" actId="20577"/>
          <ac:spMkLst>
            <pc:docMk/>
            <pc:sldMk cId="3495617649" sldId="266"/>
            <ac:spMk id="39" creationId="{00000000-0000-0000-0000-000000000000}"/>
          </ac:spMkLst>
        </pc:spChg>
        <pc:spChg chg="mod">
          <ac:chgData name="Samantha Bosch" userId="2cefb706-2c38-4911-9640-01d8e2087bc1" providerId="ADAL" clId="{B955F23A-8373-CC4C-983F-F1AE1A6FF566}" dt="2025-08-25T15:19:16.579" v="44" actId="20577"/>
          <ac:spMkLst>
            <pc:docMk/>
            <pc:sldMk cId="3495617649" sldId="266"/>
            <ac:spMk id="40" creationId="{00000000-0000-0000-0000-000000000000}"/>
          </ac:spMkLst>
        </pc:spChg>
        <pc:spChg chg="mod">
          <ac:chgData name="Samantha Bosch" userId="2cefb706-2c38-4911-9640-01d8e2087bc1" providerId="ADAL" clId="{B955F23A-8373-CC4C-983F-F1AE1A6FF566}" dt="2025-08-25T15:21:21.072" v="80" actId="20577"/>
          <ac:spMkLst>
            <pc:docMk/>
            <pc:sldMk cId="3495617649" sldId="266"/>
            <ac:spMk id="41" creationId="{00000000-0000-0000-0000-000000000000}"/>
          </ac:spMkLst>
        </pc:spChg>
        <pc:spChg chg="mod">
          <ac:chgData name="Samantha Bosch" userId="2cefb706-2c38-4911-9640-01d8e2087bc1" providerId="ADAL" clId="{B955F23A-8373-CC4C-983F-F1AE1A6FF566}" dt="2025-08-25T15:21:32.736" v="88" actId="20577"/>
          <ac:spMkLst>
            <pc:docMk/>
            <pc:sldMk cId="3495617649" sldId="266"/>
            <ac:spMk id="42" creationId="{00000000-0000-0000-0000-000000000000}"/>
          </ac:spMkLst>
        </pc:spChg>
        <pc:grpChg chg="mod">
          <ac:chgData name="Samantha Bosch" userId="2cefb706-2c38-4911-9640-01d8e2087bc1" providerId="ADAL" clId="{B955F23A-8373-CC4C-983F-F1AE1A6FF566}" dt="2025-09-10T21:26:20.963" v="120" actId="14100"/>
          <ac:grpSpMkLst>
            <pc:docMk/>
            <pc:sldMk cId="3495617649" sldId="266"/>
            <ac:grpSpMk id="5" creationId="{00000000-0000-0000-0000-000000000000}"/>
          </ac:grpSpMkLst>
        </pc:grpChg>
      </pc:sldChg>
    </pc:docChg>
  </pc:docChgLst>
  <pc:docChgLst>
    <pc:chgData name="Elizabeth Hernandez" userId="S::elhernandez@csusm.edu::a518fe07-bff5-436a-b65f-4f72e18d2f5f" providerId="AD" clId="Web-{8C36F187-9FDE-F6E2-BB6F-33B49FB2FEC9}"/>
    <pc:docChg chg="delSld modSld">
      <pc:chgData name="Elizabeth Hernandez" userId="S::elhernandez@csusm.edu::a518fe07-bff5-436a-b65f-4f72e18d2f5f" providerId="AD" clId="Web-{8C36F187-9FDE-F6E2-BB6F-33B49FB2FEC9}" dt="2025-08-25T15:34:49.095" v="200" actId="1076"/>
      <pc:docMkLst>
        <pc:docMk/>
      </pc:docMkLst>
      <pc:sldChg chg="del">
        <pc:chgData name="Elizabeth Hernandez" userId="S::elhernandez@csusm.edu::a518fe07-bff5-436a-b65f-4f72e18d2f5f" providerId="AD" clId="Web-{8C36F187-9FDE-F6E2-BB6F-33B49FB2FEC9}" dt="2025-08-25T15:26:01.092" v="0"/>
        <pc:sldMkLst>
          <pc:docMk/>
          <pc:sldMk cId="0" sldId="257"/>
        </pc:sldMkLst>
      </pc:sldChg>
      <pc:sldChg chg="modSp">
        <pc:chgData name="Elizabeth Hernandez" userId="S::elhernandez@csusm.edu::a518fe07-bff5-436a-b65f-4f72e18d2f5f" providerId="AD" clId="Web-{8C36F187-9FDE-F6E2-BB6F-33B49FB2FEC9}" dt="2025-08-25T15:30:58.353" v="149" actId="20577"/>
        <pc:sldMkLst>
          <pc:docMk/>
          <pc:sldMk cId="0" sldId="261"/>
        </pc:sldMkLst>
        <pc:spChg chg="mod">
          <ac:chgData name="Elizabeth Hernandez" userId="S::elhernandez@csusm.edu::a518fe07-bff5-436a-b65f-4f72e18d2f5f" providerId="AD" clId="Web-{8C36F187-9FDE-F6E2-BB6F-33B49FB2FEC9}" dt="2025-08-25T15:30:58.353" v="149" actId="20577"/>
          <ac:spMkLst>
            <pc:docMk/>
            <pc:sldMk cId="0" sldId="261"/>
            <ac:spMk id="11" creationId="{00000000-0000-0000-0000-000000000000}"/>
          </ac:spMkLst>
        </pc:spChg>
      </pc:sldChg>
      <pc:sldChg chg="addSp delSp modSp">
        <pc:chgData name="Elizabeth Hernandez" userId="S::elhernandez@csusm.edu::a518fe07-bff5-436a-b65f-4f72e18d2f5f" providerId="AD" clId="Web-{8C36F187-9FDE-F6E2-BB6F-33B49FB2FEC9}" dt="2025-08-25T15:33:27.639" v="193" actId="1076"/>
        <pc:sldMkLst>
          <pc:docMk/>
          <pc:sldMk cId="0" sldId="262"/>
        </pc:sldMkLst>
        <pc:spChg chg="mod">
          <ac:chgData name="Elizabeth Hernandez" userId="S::elhernandez@csusm.edu::a518fe07-bff5-436a-b65f-4f72e18d2f5f" providerId="AD" clId="Web-{8C36F187-9FDE-F6E2-BB6F-33B49FB2FEC9}" dt="2025-08-25T15:32:22.777" v="160" actId="20577"/>
          <ac:spMkLst>
            <pc:docMk/>
            <pc:sldMk cId="0" sldId="262"/>
            <ac:spMk id="17" creationId="{00000000-0000-0000-0000-000000000000}"/>
          </ac:spMkLst>
        </pc:spChg>
        <pc:spChg chg="mod">
          <ac:chgData name="Elizabeth Hernandez" userId="S::elhernandez@csusm.edu::a518fe07-bff5-436a-b65f-4f72e18d2f5f" providerId="AD" clId="Web-{8C36F187-9FDE-F6E2-BB6F-33B49FB2FEC9}" dt="2025-08-25T15:33:27.639" v="193" actId="1076"/>
          <ac:spMkLst>
            <pc:docMk/>
            <pc:sldMk cId="0" sldId="262"/>
            <ac:spMk id="20" creationId="{00000000-0000-0000-0000-000000000000}"/>
          </ac:spMkLst>
        </pc:spChg>
        <pc:spChg chg="add mod">
          <ac:chgData name="Elizabeth Hernandez" userId="S::elhernandez@csusm.edu::a518fe07-bff5-436a-b65f-4f72e18d2f5f" providerId="AD" clId="Web-{8C36F187-9FDE-F6E2-BB6F-33B49FB2FEC9}" dt="2025-08-25T15:32:58.825" v="179" actId="20577"/>
          <ac:spMkLst>
            <pc:docMk/>
            <pc:sldMk cId="0" sldId="262"/>
            <ac:spMk id="22" creationId="{C34DC5C5-F6A0-7041-038A-20A693CAD741}"/>
          </ac:spMkLst>
        </pc:spChg>
      </pc:sldChg>
      <pc:sldChg chg="addSp delSp modSp">
        <pc:chgData name="Elizabeth Hernandez" userId="S::elhernandez@csusm.edu::a518fe07-bff5-436a-b65f-4f72e18d2f5f" providerId="AD" clId="Web-{8C36F187-9FDE-F6E2-BB6F-33B49FB2FEC9}" dt="2025-08-25T15:34:49.095" v="200" actId="1076"/>
        <pc:sldMkLst>
          <pc:docMk/>
          <pc:sldMk cId="0" sldId="263"/>
        </pc:sldMkLst>
        <pc:spChg chg="mod">
          <ac:chgData name="Elizabeth Hernandez" userId="S::elhernandez@csusm.edu::a518fe07-bff5-436a-b65f-4f72e18d2f5f" providerId="AD" clId="Web-{8C36F187-9FDE-F6E2-BB6F-33B49FB2FEC9}" dt="2025-08-25T15:34:41.141" v="197" actId="1076"/>
          <ac:spMkLst>
            <pc:docMk/>
            <pc:sldMk cId="0" sldId="263"/>
            <ac:spMk id="3" creationId="{00000000-0000-0000-0000-000000000000}"/>
          </ac:spMkLst>
        </pc:spChg>
        <pc:picChg chg="add mod">
          <ac:chgData name="Elizabeth Hernandez" userId="S::elhernandez@csusm.edu::a518fe07-bff5-436a-b65f-4f72e18d2f5f" providerId="AD" clId="Web-{8C36F187-9FDE-F6E2-BB6F-33B49FB2FEC9}" dt="2025-08-25T15:34:49.095" v="200" actId="1076"/>
          <ac:picMkLst>
            <pc:docMk/>
            <pc:sldMk cId="0" sldId="263"/>
            <ac:picMk id="4" creationId="{97CB74BE-D59C-18E0-2142-A46A88C981A7}"/>
          </ac:picMkLst>
        </pc:picChg>
      </pc:sldChg>
      <pc:sldChg chg="modSp">
        <pc:chgData name="Elizabeth Hernandez" userId="S::elhernandez@csusm.edu::a518fe07-bff5-436a-b65f-4f72e18d2f5f" providerId="AD" clId="Web-{8C36F187-9FDE-F6E2-BB6F-33B49FB2FEC9}" dt="2025-08-25T15:26:17.061" v="2" actId="14100"/>
        <pc:sldMkLst>
          <pc:docMk/>
          <pc:sldMk cId="3495617649" sldId="266"/>
        </pc:sldMkLst>
        <pc:spChg chg="mod">
          <ac:chgData name="Elizabeth Hernandez" userId="S::elhernandez@csusm.edu::a518fe07-bff5-436a-b65f-4f72e18d2f5f" providerId="AD" clId="Web-{8C36F187-9FDE-F6E2-BB6F-33B49FB2FEC9}" dt="2025-08-25T15:26:17.061" v="2" actId="14100"/>
          <ac:spMkLst>
            <pc:docMk/>
            <pc:sldMk cId="3495617649" sldId="266"/>
            <ac:spMk id="36" creationId="{00000000-0000-0000-0000-000000000000}"/>
          </ac:spMkLst>
        </pc:spChg>
      </pc:sldChg>
    </pc:docChg>
  </pc:docChgLst>
  <pc:docChgLst>
    <pc:chgData name="Samantha Bosch" userId="2cefb706-2c38-4911-9640-01d8e2087bc1" providerId="ADAL" clId="{A6D5B69E-2B34-9A49-8606-79B029E7FF8D}"/>
    <pc:docChg chg="undo custSel modSld">
      <pc:chgData name="Samantha Bosch" userId="2cefb706-2c38-4911-9640-01d8e2087bc1" providerId="ADAL" clId="{A6D5B69E-2B34-9A49-8606-79B029E7FF8D}" dt="2024-09-05T15:51:03.532" v="509" actId="729"/>
      <pc:docMkLst>
        <pc:docMk/>
      </pc:docMkLst>
      <pc:sldChg chg="modSp">
        <pc:chgData name="Samantha Bosch" userId="2cefb706-2c38-4911-9640-01d8e2087bc1" providerId="ADAL" clId="{A6D5B69E-2B34-9A49-8606-79B029E7FF8D}" dt="2024-08-21T20:31:10.750" v="119" actId="20577"/>
        <pc:sldMkLst>
          <pc:docMk/>
          <pc:sldMk cId="0" sldId="257"/>
        </pc:sldMkLst>
      </pc:sldChg>
      <pc:sldChg chg="modSp mod modShow">
        <pc:chgData name="Samantha Bosch" userId="2cefb706-2c38-4911-9640-01d8e2087bc1" providerId="ADAL" clId="{A6D5B69E-2B34-9A49-8606-79B029E7FF8D}" dt="2024-09-05T15:51:03.532" v="509" actId="729"/>
        <pc:sldMkLst>
          <pc:docMk/>
          <pc:sldMk cId="0" sldId="261"/>
        </pc:sldMkLst>
      </pc:sldChg>
    </pc:docChg>
  </pc:docChgLst>
  <pc:docChgLst>
    <pc:chgData name="Samantha Bosch" userId="2cefb706-2c38-4911-9640-01d8e2087bc1" providerId="ADAL" clId="{EF43FD19-6A17-114D-8962-B2D390AC1C11}"/>
    <pc:docChg chg="undo custSel modSld">
      <pc:chgData name="Samantha Bosch" userId="2cefb706-2c38-4911-9640-01d8e2087bc1" providerId="ADAL" clId="{EF43FD19-6A17-114D-8962-B2D390AC1C11}" dt="2023-08-25T19:00:35.339" v="419" actId="1076"/>
      <pc:docMkLst>
        <pc:docMk/>
      </pc:docMkLst>
      <pc:sldChg chg="addSp delSp modSp">
        <pc:chgData name="Samantha Bosch" userId="2cefb706-2c38-4911-9640-01d8e2087bc1" providerId="ADAL" clId="{EF43FD19-6A17-114D-8962-B2D390AC1C11}" dt="2023-08-17T18:25:34.844" v="294" actId="20577"/>
        <pc:sldMkLst>
          <pc:docMk/>
          <pc:sldMk cId="0" sldId="257"/>
        </pc:sldMkLst>
      </pc:sldChg>
      <pc:sldChg chg="addSp delSp modSp">
        <pc:chgData name="Samantha Bosch" userId="2cefb706-2c38-4911-9640-01d8e2087bc1" providerId="ADAL" clId="{EF43FD19-6A17-114D-8962-B2D390AC1C11}" dt="2023-08-18T19:55:14.931" v="409" actId="1076"/>
        <pc:sldMkLst>
          <pc:docMk/>
          <pc:sldMk cId="0" sldId="263"/>
        </pc:sldMkLst>
      </pc:sldChg>
      <pc:sldChg chg="addSp delSp modSp">
        <pc:chgData name="Samantha Bosch" userId="2cefb706-2c38-4911-9640-01d8e2087bc1" providerId="ADAL" clId="{EF43FD19-6A17-114D-8962-B2D390AC1C11}" dt="2023-08-25T19:00:35.339" v="419" actId="1076"/>
        <pc:sldMkLst>
          <pc:docMk/>
          <pc:sldMk cId="0"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this time to welcome them again to CSUSM and share your excitement to get to know them! </a:t>
            </a:r>
          </a:p>
          <a:p>
            <a:endParaRPr lang="en-US"/>
          </a:p>
          <a:p>
            <a:r>
              <a:rPr lang="en-US"/>
              <a:t>I look forward to working together with your GEL instructor to ensure your success this semester and beyond!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a:p>
            <a:r>
              <a:rPr lang="en-US">
                <a:solidFill>
                  <a:srgbClr val="222222"/>
                </a:solidFill>
              </a:rPr>
              <a:t>Success Coaches are full-time professional staff at CSUSM, committed to helping first-year students thrive and reach their full potential. You will see how students are assigned on the screen – we will provide information about how to contact your coach at the end of the presentation. In addition to our professional staff, we have fabulous peer success coaches who are students just like you! They are here to provide the student perspective as you make the transition to CSUSM. </a:t>
            </a:r>
            <a:endParaRPr lang="en-US">
              <a:solidFill>
                <a:srgbClr val="222222"/>
              </a:solidFill>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Overview of Success Coaching </a:t>
            </a:r>
          </a:p>
          <a:p>
            <a:endParaRPr lang="en-US"/>
          </a:p>
          <a:p>
            <a:r>
              <a:rPr lang="en-US"/>
              <a:t>What do we do? </a:t>
            </a:r>
          </a:p>
          <a:p>
            <a:endParaRPr lang="en-US"/>
          </a:p>
          <a:p>
            <a:r>
              <a:rPr lang="en-US"/>
              <a:t>-We are here to listen, guide you, support you, and cheer you on </a:t>
            </a:r>
          </a:p>
          <a:p>
            <a:r>
              <a:rPr lang="en-US"/>
              <a:t>-One stop shop for students/main contact </a:t>
            </a:r>
          </a:p>
          <a:p>
            <a:r>
              <a:rPr lang="en-US"/>
              <a:t>-Goal setting and discovery </a:t>
            </a:r>
          </a:p>
          <a:p>
            <a:r>
              <a:rPr lang="en-US"/>
              <a:t>-Time management and prioritization </a:t>
            </a:r>
          </a:p>
          <a:p>
            <a:r>
              <a:rPr lang="en-US"/>
              <a:t>-Align your why with the goals set for yourself </a:t>
            </a:r>
          </a:p>
          <a:p>
            <a:r>
              <a:rPr lang="en-US"/>
              <a:t>-Make referrals and resource recommendations </a:t>
            </a:r>
          </a:p>
          <a:p>
            <a:r>
              <a:rPr lang="en-US"/>
              <a:t>-Help form a sense of belonging </a:t>
            </a:r>
          </a:p>
          <a:p>
            <a:r>
              <a:rPr lang="en-US"/>
              <a:t>-Help build self-efficacy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 we do this? </a:t>
            </a:r>
          </a:p>
          <a:p>
            <a:endParaRPr lang="en-US"/>
          </a:p>
          <a:p>
            <a:r>
              <a:rPr lang="en-US"/>
              <a:t>-One on one meetings   </a:t>
            </a:r>
          </a:p>
          <a:p>
            <a:r>
              <a:rPr lang="en-US"/>
              <a:t>-Success Coaching Workshops   </a:t>
            </a:r>
          </a:p>
          <a:p>
            <a:r>
              <a:rPr lang="en-US"/>
              <a:t>-Community Building  </a:t>
            </a:r>
          </a:p>
          <a:p>
            <a:r>
              <a:rPr lang="en-US"/>
              <a:t>-Enrollment Support (in collaboration with Academic Advising)  </a:t>
            </a:r>
          </a:p>
          <a:p>
            <a:r>
              <a:rPr lang="en-US"/>
              <a:t>-Resource connection and referrals  </a:t>
            </a:r>
          </a:p>
          <a:p>
            <a:r>
              <a:rPr lang="en-US"/>
              <a:t>-GEL course partnership</a:t>
            </a:r>
          </a:p>
          <a:p>
            <a:r>
              <a:rPr lang="en-US"/>
              <a:t>-Early Academic Intervention: if you stop attending classes, aren't turning in assignments, or are not engaging to the expected level, your faculty may submit an early academic intervention referral at various times of the semester. If this happens, I will be the one to reach out based on the referral submitted. Please respond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Expectations </a:t>
            </a:r>
          </a:p>
          <a:p>
            <a:endParaRPr lang="en-US"/>
          </a:p>
          <a:p>
            <a:r>
              <a:rPr lang="en-US"/>
              <a:t>Students are expected to meet with their Success Coach minimally twice per semester. More meetings and contacts may occur depending on the student. </a:t>
            </a:r>
          </a:p>
          <a:p>
            <a:endParaRPr lang="en-US"/>
          </a:p>
          <a:p>
            <a:r>
              <a:rPr lang="en-US"/>
              <a:t>Meetings last anywhere from 30-60 minutes, depending on the conversation </a:t>
            </a:r>
          </a:p>
          <a:p>
            <a:endParaRPr lang="en-US"/>
          </a:p>
          <a:p>
            <a:r>
              <a:rPr lang="en-US"/>
              <a:t>Meetings can be scheduled via Bookings and can be done in person, via Teams, phone, or however the student is most comfortable </a:t>
            </a:r>
          </a:p>
          <a:p>
            <a:endParaRPr lang="en-US"/>
          </a:p>
          <a:p>
            <a:r>
              <a:rPr lang="en-US"/>
              <a:t>If a student needs to reschedule a meeting, we request 24 hour notice </a:t>
            </a:r>
          </a:p>
          <a:p>
            <a:endParaRPr lang="en-US"/>
          </a:p>
          <a:p>
            <a:r>
              <a:rPr lang="en-US"/>
              <a:t>Be proactive! Contact me at the first sign of struggle so we can determine the best plan </a:t>
            </a:r>
          </a:p>
          <a:p>
            <a:endParaRPr lang="en-US"/>
          </a:p>
          <a:p>
            <a:r>
              <a:rPr lang="en-US"/>
              <a:t>Communicate your needs – I can’t help you if you don’t share what is going on. I can assure you privacy with our conversations while also ensure compliance with mandatory reporting requirements </a:t>
            </a:r>
          </a:p>
          <a:p>
            <a:endParaRPr lang="en-US"/>
          </a:p>
          <a:p>
            <a:r>
              <a:rPr lang="en-US"/>
              <a:t>No question or need is too small! Ask me something simple in Teams or request a meeting. That is what I am here for.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Resources and Semester Events  </a:t>
            </a:r>
          </a:p>
          <a:p>
            <a:endParaRPr lang="en-US"/>
          </a:p>
          <a:p>
            <a:r>
              <a:rPr lang="en-US"/>
              <a:t>Attend Weeks of Welcome events</a:t>
            </a:r>
          </a:p>
          <a:p>
            <a:endParaRPr lang="en-US"/>
          </a:p>
          <a:p>
            <a:r>
              <a:rPr lang="en-US"/>
              <a:t>You are invited to join us on August 30th between 11am-1pm in the North Commons Lobby to meet coaches and get some helpful resources!</a:t>
            </a:r>
          </a:p>
          <a:p>
            <a:endParaRPr lang="en-US"/>
          </a:p>
          <a:p>
            <a:r>
              <a:rPr lang="en-US"/>
              <a:t>Success Coaching Workshops - you heard the College 101 session this summer and now we will dive in deeper to what we discussed. We are offering a Time Management workshop on (date, time, location) and a session on How to Communicate with Faculty and Understanding your Syllabi on (date, time, location)</a:t>
            </a:r>
          </a:p>
          <a:p>
            <a:endParaRPr lang="en-US"/>
          </a:p>
          <a:p>
            <a:r>
              <a:rPr lang="en-US"/>
              <a:t>You are also invited to come hang out with coaches during university hour once a month at Game On with OSC. Come by to destress and play board games with fellow students! (dates/times)</a:t>
            </a:r>
          </a:p>
          <a:p>
            <a:endParaRPr lang="en-US"/>
          </a:p>
          <a:p>
            <a:r>
              <a:rPr lang="en-US"/>
              <a:t>Towards the end of the semester, we will offer Enrollment workshops and support in collaboration with academic advising. These sessions will happen in November before registration.</a:t>
            </a:r>
          </a:p>
          <a:p>
            <a:endParaRPr lang="en-US"/>
          </a:p>
          <a:p>
            <a:r>
              <a:rPr lang="en-US"/>
              <a:t>Lastly, we want to celebrate your successes at the end of the semester. Our event Sweet Success will occur toward the end of the semester to celebrate the end of your first semester with some sweet treats.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Closing </a:t>
            </a:r>
          </a:p>
          <a:p>
            <a:endParaRPr lang="en-US"/>
          </a:p>
          <a:p>
            <a:r>
              <a:rPr lang="en-US"/>
              <a:t>Schedule that first meeting! </a:t>
            </a:r>
          </a:p>
          <a:p>
            <a:endParaRPr lang="en-US"/>
          </a:p>
          <a:p>
            <a:r>
              <a:rPr lang="en-US"/>
              <a:t>You’re invited to complete the BCSSE to help me get to know you better! </a:t>
            </a:r>
          </a:p>
          <a:p>
            <a:endParaRPr lang="en-US"/>
          </a:p>
          <a:p>
            <a:r>
              <a:rPr lang="en-US"/>
              <a:t>Follow us on social media! </a:t>
            </a:r>
          </a:p>
          <a:p>
            <a:endParaRPr lang="en-US"/>
          </a:p>
          <a:p>
            <a:r>
              <a:rPr lang="en-US"/>
              <a:t>Success Tips: </a:t>
            </a:r>
          </a:p>
          <a:p>
            <a:r>
              <a:rPr lang="en-US"/>
              <a:t>Check your email daily </a:t>
            </a:r>
          </a:p>
          <a:p>
            <a:r>
              <a:rPr lang="en-US"/>
              <a:t>Check your mycsusm weekly </a:t>
            </a:r>
          </a:p>
          <a:p>
            <a:r>
              <a:rPr lang="en-US"/>
              <a:t>Ask for help early and often </a:t>
            </a:r>
          </a:p>
          <a:p>
            <a:r>
              <a:rPr lang="en-US"/>
              <a:t> </a:t>
            </a:r>
          </a:p>
          <a:p>
            <a:r>
              <a:rPr lang="en-US"/>
              <a:t>I look forward to working with you!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grpSp>
        <p:nvGrpSpPr>
          <p:cNvPr id="2" name="Group 2"/>
          <p:cNvGrpSpPr/>
          <p:nvPr/>
        </p:nvGrpSpPr>
        <p:grpSpPr>
          <a:xfrm>
            <a:off x="-732778" y="9429672"/>
            <a:ext cx="19753557" cy="1258921"/>
            <a:chOff x="0" y="0"/>
            <a:chExt cx="26338076" cy="1678561"/>
          </a:xfrm>
        </p:grpSpPr>
        <p:sp>
          <p:nvSpPr>
            <p:cNvPr id="3" name="AutoShape 3"/>
            <p:cNvSpPr/>
            <p:nvPr/>
          </p:nvSpPr>
          <p:spPr>
            <a:xfrm>
              <a:off x="0" y="0"/>
              <a:ext cx="26338076" cy="1678561"/>
            </a:xfrm>
            <a:prstGeom prst="rect">
              <a:avLst/>
            </a:prstGeom>
            <a:solidFill>
              <a:srgbClr val="68BBE3"/>
            </a:solidFill>
          </p:spPr>
          <p:txBody>
            <a:bodyPr/>
            <a:lstStyle/>
            <a:p>
              <a:endParaRPr lang="en-US"/>
            </a:p>
          </p:txBody>
        </p:sp>
        <p:sp>
          <p:nvSpPr>
            <p:cNvPr id="4" name="TextBox 4"/>
            <p:cNvSpPr txBox="1"/>
            <p:nvPr/>
          </p:nvSpPr>
          <p:spPr>
            <a:xfrm>
              <a:off x="5446315" y="142914"/>
              <a:ext cx="15445446" cy="676063"/>
            </a:xfrm>
            <a:prstGeom prst="rect">
              <a:avLst/>
            </a:prstGeom>
          </p:spPr>
          <p:txBody>
            <a:bodyPr lIns="0" tIns="0" rIns="0" bIns="0" rtlCol="0" anchor="t">
              <a:spAutoFit/>
            </a:bodyPr>
            <a:lstStyle/>
            <a:p>
              <a:pPr algn="ctr">
                <a:lnSpc>
                  <a:spcPts val="4339"/>
                </a:lnSpc>
              </a:pPr>
              <a:r>
                <a:rPr lang="en-US" sz="3099" spc="216">
                  <a:solidFill>
                    <a:srgbClr val="003060"/>
                  </a:solidFill>
                  <a:latin typeface="Binate"/>
                </a:rPr>
                <a:t>success@csusm.edu</a:t>
              </a:r>
            </a:p>
          </p:txBody>
        </p:sp>
      </p:grpSp>
      <p:sp>
        <p:nvSpPr>
          <p:cNvPr id="5" name="Freeform 5"/>
          <p:cNvSpPr/>
          <p:nvPr/>
        </p:nvSpPr>
        <p:spPr>
          <a:xfrm>
            <a:off x="0" y="-103592"/>
            <a:ext cx="18288000" cy="9573269"/>
          </a:xfrm>
          <a:custGeom>
            <a:avLst/>
            <a:gdLst/>
            <a:ahLst/>
            <a:cxnLst/>
            <a:rect l="l" t="t" r="r" b="b"/>
            <a:pathLst>
              <a:path w="18288000" h="9573269">
                <a:moveTo>
                  <a:pt x="0" y="0"/>
                </a:moveTo>
                <a:lnTo>
                  <a:pt x="18288000" y="0"/>
                </a:lnTo>
                <a:lnTo>
                  <a:pt x="18288000" y="9573269"/>
                </a:lnTo>
                <a:lnTo>
                  <a:pt x="0" y="9573269"/>
                </a:lnTo>
                <a:lnTo>
                  <a:pt x="0" y="0"/>
                </a:lnTo>
                <a:close/>
              </a:path>
            </a:pathLst>
          </a:custGeom>
          <a:blipFill>
            <a:blip r:embed="rId3">
              <a:alphaModFix amt="14000"/>
            </a:blip>
            <a:stretch>
              <a:fillRect t="-13717" b="-13717"/>
            </a:stretch>
          </a:blipFill>
        </p:spPr>
        <p:txBody>
          <a:bodyPr/>
          <a:lstStyle/>
          <a:p>
            <a:endParaRPr lang="en-US"/>
          </a:p>
        </p:txBody>
      </p:sp>
      <p:grpSp>
        <p:nvGrpSpPr>
          <p:cNvPr id="6" name="Group 6"/>
          <p:cNvGrpSpPr/>
          <p:nvPr/>
        </p:nvGrpSpPr>
        <p:grpSpPr>
          <a:xfrm>
            <a:off x="1749012" y="2145226"/>
            <a:ext cx="14789976" cy="5282817"/>
            <a:chOff x="0" y="0"/>
            <a:chExt cx="19719967" cy="7043756"/>
          </a:xfrm>
        </p:grpSpPr>
        <p:sp>
          <p:nvSpPr>
            <p:cNvPr id="7" name="TextBox 7"/>
            <p:cNvSpPr txBox="1"/>
            <p:nvPr/>
          </p:nvSpPr>
          <p:spPr>
            <a:xfrm>
              <a:off x="2137261" y="-57150"/>
              <a:ext cx="15445445" cy="622723"/>
            </a:xfrm>
            <a:prstGeom prst="rect">
              <a:avLst/>
            </a:prstGeom>
          </p:spPr>
          <p:txBody>
            <a:bodyPr lIns="0" tIns="0" rIns="0" bIns="0" rtlCol="0" anchor="t">
              <a:spAutoFit/>
            </a:bodyPr>
            <a:lstStyle/>
            <a:p>
              <a:pPr algn="ctr">
                <a:lnSpc>
                  <a:spcPts val="3919"/>
                </a:lnSpc>
              </a:pPr>
              <a:r>
                <a:rPr lang="en-US" sz="2800" spc="308">
                  <a:solidFill>
                    <a:srgbClr val="68BBE3"/>
                  </a:solidFill>
                  <a:latin typeface="Binate Bold"/>
                </a:rPr>
                <a:t>WELCOME TO CSUSM!</a:t>
              </a:r>
            </a:p>
          </p:txBody>
        </p:sp>
        <p:sp>
          <p:nvSpPr>
            <p:cNvPr id="8" name="TextBox 8"/>
            <p:cNvSpPr txBox="1"/>
            <p:nvPr/>
          </p:nvSpPr>
          <p:spPr>
            <a:xfrm>
              <a:off x="0" y="924261"/>
              <a:ext cx="19719967" cy="6119495"/>
            </a:xfrm>
            <a:prstGeom prst="rect">
              <a:avLst/>
            </a:prstGeom>
          </p:spPr>
          <p:txBody>
            <a:bodyPr lIns="0" tIns="0" rIns="0" bIns="0" rtlCol="0" anchor="t">
              <a:spAutoFit/>
            </a:bodyPr>
            <a:lstStyle/>
            <a:p>
              <a:pPr algn="ctr">
                <a:lnSpc>
                  <a:spcPts val="11880"/>
                </a:lnSpc>
              </a:pPr>
              <a:r>
                <a:rPr lang="en-US" sz="11000" spc="770">
                  <a:solidFill>
                    <a:srgbClr val="FFF8EE"/>
                  </a:solidFill>
                  <a:latin typeface="Binate Bold"/>
                </a:rPr>
                <a:t>OFFICE OF SUCCESS COACHING</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C5F"/>
        </a:solidFill>
        <a:effectLst/>
      </p:bgPr>
    </p:bg>
    <p:spTree>
      <p:nvGrpSpPr>
        <p:cNvPr id="1" name=""/>
        <p:cNvGrpSpPr/>
        <p:nvPr/>
      </p:nvGrpSpPr>
      <p:grpSpPr>
        <a:xfrm>
          <a:off x="0" y="0"/>
          <a:ext cx="0" cy="0"/>
          <a:chOff x="0" y="0"/>
          <a:chExt cx="0" cy="0"/>
        </a:xfrm>
      </p:grpSpPr>
      <p:sp>
        <p:nvSpPr>
          <p:cNvPr id="2" name="TextBox 2"/>
          <p:cNvSpPr txBox="1"/>
          <p:nvPr/>
        </p:nvSpPr>
        <p:spPr>
          <a:xfrm>
            <a:off x="1829093" y="-33337"/>
            <a:ext cx="14345604" cy="1256754"/>
          </a:xfrm>
          <a:prstGeom prst="rect">
            <a:avLst/>
          </a:prstGeom>
        </p:spPr>
        <p:txBody>
          <a:bodyPr lIns="0" tIns="0" rIns="0" bIns="0" rtlCol="0" anchor="t">
            <a:spAutoFit/>
          </a:bodyPr>
          <a:lstStyle/>
          <a:p>
            <a:pPr algn="ctr">
              <a:lnSpc>
                <a:spcPts val="9840"/>
              </a:lnSpc>
            </a:pPr>
            <a:r>
              <a:rPr lang="en-US" sz="8200" spc="-11">
                <a:solidFill>
                  <a:schemeClr val="bg1"/>
                </a:solidFill>
                <a:latin typeface="Waffle Slab"/>
                <a:ea typeface="Waffle Slab"/>
                <a:cs typeface="Waffle Slab"/>
                <a:sym typeface="Waffle Slab"/>
              </a:rPr>
              <a:t>Your Success Coaches  </a:t>
            </a:r>
          </a:p>
        </p:txBody>
      </p:sp>
      <p:grpSp>
        <p:nvGrpSpPr>
          <p:cNvPr id="3" name="Group 3"/>
          <p:cNvGrpSpPr/>
          <p:nvPr/>
        </p:nvGrpSpPr>
        <p:grpSpPr>
          <a:xfrm>
            <a:off x="1590003" y="4777173"/>
            <a:ext cx="2591289" cy="932410"/>
            <a:chOff x="0" y="0"/>
            <a:chExt cx="3455052" cy="1243213"/>
          </a:xfrm>
        </p:grpSpPr>
        <p:sp>
          <p:nvSpPr>
            <p:cNvPr id="4" name="Freeform 4"/>
            <p:cNvSpPr/>
            <p:nvPr/>
          </p:nvSpPr>
          <p:spPr>
            <a:xfrm>
              <a:off x="0" y="0"/>
              <a:ext cx="3455035" cy="1243203"/>
            </a:xfrm>
            <a:custGeom>
              <a:avLst/>
              <a:gdLst/>
              <a:ahLst/>
              <a:cxnLst/>
              <a:rect l="l" t="t" r="r" b="b"/>
              <a:pathLst>
                <a:path w="3455035" h="1243203">
                  <a:moveTo>
                    <a:pt x="0" y="0"/>
                  </a:moveTo>
                  <a:lnTo>
                    <a:pt x="3455035" y="0"/>
                  </a:lnTo>
                  <a:lnTo>
                    <a:pt x="3455035" y="1243203"/>
                  </a:lnTo>
                  <a:lnTo>
                    <a:pt x="0" y="1243203"/>
                  </a:lnTo>
                  <a:close/>
                </a:path>
              </a:pathLst>
            </a:custGeom>
            <a:solidFill>
              <a:srgbClr val="4F81BD"/>
            </a:solidFill>
          </p:spPr>
          <p:txBody>
            <a:bodyPr/>
            <a:lstStyle/>
            <a:p>
              <a:endParaRPr lang="en-US"/>
            </a:p>
          </p:txBody>
        </p:sp>
      </p:grpSp>
      <p:grpSp>
        <p:nvGrpSpPr>
          <p:cNvPr id="5" name="Group 5"/>
          <p:cNvGrpSpPr/>
          <p:nvPr/>
        </p:nvGrpSpPr>
        <p:grpSpPr>
          <a:xfrm>
            <a:off x="9144000" y="4711639"/>
            <a:ext cx="3795611" cy="1013604"/>
            <a:chOff x="0" y="0"/>
            <a:chExt cx="3475675" cy="1301252"/>
          </a:xfrm>
        </p:grpSpPr>
        <p:sp>
          <p:nvSpPr>
            <p:cNvPr id="6" name="Freeform 6"/>
            <p:cNvSpPr/>
            <p:nvPr/>
          </p:nvSpPr>
          <p:spPr>
            <a:xfrm>
              <a:off x="0" y="0"/>
              <a:ext cx="3475736" cy="1301242"/>
            </a:xfrm>
            <a:custGeom>
              <a:avLst/>
              <a:gdLst/>
              <a:ahLst/>
              <a:cxnLst/>
              <a:rect l="l" t="t" r="r" b="b"/>
              <a:pathLst>
                <a:path w="3475736" h="1301242">
                  <a:moveTo>
                    <a:pt x="0" y="0"/>
                  </a:moveTo>
                  <a:lnTo>
                    <a:pt x="3475736" y="0"/>
                  </a:lnTo>
                  <a:lnTo>
                    <a:pt x="3475736" y="1301242"/>
                  </a:lnTo>
                  <a:lnTo>
                    <a:pt x="0" y="1301242"/>
                  </a:lnTo>
                  <a:close/>
                </a:path>
              </a:pathLst>
            </a:custGeom>
            <a:solidFill>
              <a:srgbClr val="4F81BD"/>
            </a:solidFill>
          </p:spPr>
          <p:txBody>
            <a:bodyPr/>
            <a:lstStyle/>
            <a:p>
              <a:endParaRPr lang="en-US"/>
            </a:p>
          </p:txBody>
        </p:sp>
      </p:grpSp>
      <p:grpSp>
        <p:nvGrpSpPr>
          <p:cNvPr id="7" name="Group 7"/>
          <p:cNvGrpSpPr/>
          <p:nvPr/>
        </p:nvGrpSpPr>
        <p:grpSpPr>
          <a:xfrm>
            <a:off x="13586455" y="4749303"/>
            <a:ext cx="2625881" cy="982136"/>
            <a:chOff x="0" y="0"/>
            <a:chExt cx="3501175" cy="1309515"/>
          </a:xfrm>
        </p:grpSpPr>
        <p:sp>
          <p:nvSpPr>
            <p:cNvPr id="8" name="Freeform 8"/>
            <p:cNvSpPr/>
            <p:nvPr/>
          </p:nvSpPr>
          <p:spPr>
            <a:xfrm>
              <a:off x="0" y="0"/>
              <a:ext cx="3501136" cy="1309497"/>
            </a:xfrm>
            <a:custGeom>
              <a:avLst/>
              <a:gdLst/>
              <a:ahLst/>
              <a:cxnLst/>
              <a:rect l="l" t="t" r="r" b="b"/>
              <a:pathLst>
                <a:path w="3501136" h="1309497">
                  <a:moveTo>
                    <a:pt x="0" y="0"/>
                  </a:moveTo>
                  <a:lnTo>
                    <a:pt x="3501136" y="0"/>
                  </a:lnTo>
                  <a:lnTo>
                    <a:pt x="3501136" y="1309497"/>
                  </a:lnTo>
                  <a:lnTo>
                    <a:pt x="0" y="1309497"/>
                  </a:lnTo>
                  <a:close/>
                </a:path>
              </a:pathLst>
            </a:custGeom>
            <a:solidFill>
              <a:srgbClr val="4F81BD"/>
            </a:solidFill>
          </p:spPr>
          <p:txBody>
            <a:bodyPr/>
            <a:lstStyle/>
            <a:p>
              <a:endParaRPr lang="en-US"/>
            </a:p>
          </p:txBody>
        </p:sp>
      </p:grpSp>
      <p:grpSp>
        <p:nvGrpSpPr>
          <p:cNvPr id="9" name="Group 9"/>
          <p:cNvGrpSpPr/>
          <p:nvPr/>
        </p:nvGrpSpPr>
        <p:grpSpPr>
          <a:xfrm>
            <a:off x="13389196" y="9115116"/>
            <a:ext cx="2785536" cy="1005303"/>
            <a:chOff x="0" y="0"/>
            <a:chExt cx="3714048" cy="1340404"/>
          </a:xfrm>
        </p:grpSpPr>
        <p:sp>
          <p:nvSpPr>
            <p:cNvPr id="10" name="Freeform 10"/>
            <p:cNvSpPr/>
            <p:nvPr/>
          </p:nvSpPr>
          <p:spPr>
            <a:xfrm>
              <a:off x="0" y="0"/>
              <a:ext cx="3713988" cy="1340358"/>
            </a:xfrm>
            <a:custGeom>
              <a:avLst/>
              <a:gdLst/>
              <a:ahLst/>
              <a:cxnLst/>
              <a:rect l="l" t="t" r="r" b="b"/>
              <a:pathLst>
                <a:path w="3713988" h="1340358">
                  <a:moveTo>
                    <a:pt x="0" y="0"/>
                  </a:moveTo>
                  <a:lnTo>
                    <a:pt x="3713988" y="0"/>
                  </a:lnTo>
                  <a:lnTo>
                    <a:pt x="3713988" y="1340358"/>
                  </a:lnTo>
                  <a:lnTo>
                    <a:pt x="0" y="1340358"/>
                  </a:lnTo>
                  <a:close/>
                </a:path>
              </a:pathLst>
            </a:custGeom>
            <a:solidFill>
              <a:srgbClr val="4F81BD"/>
            </a:solidFill>
          </p:spPr>
          <p:txBody>
            <a:bodyPr/>
            <a:lstStyle/>
            <a:p>
              <a:endParaRPr lang="en-US"/>
            </a:p>
          </p:txBody>
        </p:sp>
      </p:grpSp>
      <p:grpSp>
        <p:nvGrpSpPr>
          <p:cNvPr id="11" name="Group 11"/>
          <p:cNvGrpSpPr/>
          <p:nvPr/>
        </p:nvGrpSpPr>
        <p:grpSpPr>
          <a:xfrm>
            <a:off x="9626754" y="9164047"/>
            <a:ext cx="2612815" cy="950821"/>
            <a:chOff x="0" y="0"/>
            <a:chExt cx="3483753" cy="1267761"/>
          </a:xfrm>
        </p:grpSpPr>
        <p:sp>
          <p:nvSpPr>
            <p:cNvPr id="12" name="Freeform 12"/>
            <p:cNvSpPr/>
            <p:nvPr/>
          </p:nvSpPr>
          <p:spPr>
            <a:xfrm>
              <a:off x="0" y="0"/>
              <a:ext cx="3483737" cy="1267714"/>
            </a:xfrm>
            <a:custGeom>
              <a:avLst/>
              <a:gdLst/>
              <a:ahLst/>
              <a:cxnLst/>
              <a:rect l="l" t="t" r="r" b="b"/>
              <a:pathLst>
                <a:path w="3483737" h="1267714">
                  <a:moveTo>
                    <a:pt x="0" y="0"/>
                  </a:moveTo>
                  <a:lnTo>
                    <a:pt x="3483737" y="0"/>
                  </a:lnTo>
                  <a:lnTo>
                    <a:pt x="3483737" y="1267714"/>
                  </a:lnTo>
                  <a:lnTo>
                    <a:pt x="0" y="1267714"/>
                  </a:lnTo>
                  <a:close/>
                </a:path>
              </a:pathLst>
            </a:custGeom>
            <a:solidFill>
              <a:srgbClr val="4F81BD"/>
            </a:solidFill>
          </p:spPr>
          <p:txBody>
            <a:bodyPr/>
            <a:lstStyle/>
            <a:p>
              <a:endParaRPr lang="en-US"/>
            </a:p>
          </p:txBody>
        </p:sp>
      </p:grpSp>
      <p:grpSp>
        <p:nvGrpSpPr>
          <p:cNvPr id="13" name="Group 13"/>
          <p:cNvGrpSpPr/>
          <p:nvPr/>
        </p:nvGrpSpPr>
        <p:grpSpPr>
          <a:xfrm>
            <a:off x="5712843" y="4711665"/>
            <a:ext cx="2589560" cy="966479"/>
            <a:chOff x="0" y="0"/>
            <a:chExt cx="3452746" cy="1288639"/>
          </a:xfrm>
        </p:grpSpPr>
        <p:sp>
          <p:nvSpPr>
            <p:cNvPr id="14" name="Freeform 14"/>
            <p:cNvSpPr/>
            <p:nvPr/>
          </p:nvSpPr>
          <p:spPr>
            <a:xfrm>
              <a:off x="0" y="0"/>
              <a:ext cx="3452749" cy="1288669"/>
            </a:xfrm>
            <a:custGeom>
              <a:avLst/>
              <a:gdLst/>
              <a:ahLst/>
              <a:cxnLst/>
              <a:rect l="l" t="t" r="r" b="b"/>
              <a:pathLst>
                <a:path w="3452749" h="1288669">
                  <a:moveTo>
                    <a:pt x="0" y="0"/>
                  </a:moveTo>
                  <a:lnTo>
                    <a:pt x="3452749" y="0"/>
                  </a:lnTo>
                  <a:lnTo>
                    <a:pt x="3452749" y="1288669"/>
                  </a:lnTo>
                  <a:lnTo>
                    <a:pt x="0" y="1288669"/>
                  </a:lnTo>
                  <a:close/>
                </a:path>
              </a:pathLst>
            </a:custGeom>
            <a:solidFill>
              <a:srgbClr val="4F81BD"/>
            </a:solidFill>
          </p:spPr>
          <p:txBody>
            <a:bodyPr/>
            <a:lstStyle/>
            <a:p>
              <a:endParaRPr lang="en-US"/>
            </a:p>
          </p:txBody>
        </p:sp>
      </p:grpSp>
      <p:grpSp>
        <p:nvGrpSpPr>
          <p:cNvPr id="15" name="Group 15"/>
          <p:cNvGrpSpPr/>
          <p:nvPr/>
        </p:nvGrpSpPr>
        <p:grpSpPr>
          <a:xfrm>
            <a:off x="1594586" y="9179704"/>
            <a:ext cx="2589546" cy="935162"/>
            <a:chOff x="0" y="0"/>
            <a:chExt cx="3452728" cy="1246882"/>
          </a:xfrm>
        </p:grpSpPr>
        <p:sp>
          <p:nvSpPr>
            <p:cNvPr id="16" name="Freeform 16"/>
            <p:cNvSpPr/>
            <p:nvPr/>
          </p:nvSpPr>
          <p:spPr>
            <a:xfrm>
              <a:off x="0" y="0"/>
              <a:ext cx="3452749" cy="1246886"/>
            </a:xfrm>
            <a:custGeom>
              <a:avLst/>
              <a:gdLst/>
              <a:ahLst/>
              <a:cxnLst/>
              <a:rect l="l" t="t" r="r" b="b"/>
              <a:pathLst>
                <a:path w="3452749" h="1246886">
                  <a:moveTo>
                    <a:pt x="0" y="0"/>
                  </a:moveTo>
                  <a:lnTo>
                    <a:pt x="3452749" y="0"/>
                  </a:lnTo>
                  <a:lnTo>
                    <a:pt x="3452749" y="1246886"/>
                  </a:lnTo>
                  <a:lnTo>
                    <a:pt x="0" y="1246886"/>
                  </a:lnTo>
                  <a:close/>
                </a:path>
              </a:pathLst>
            </a:custGeom>
            <a:solidFill>
              <a:srgbClr val="4F81BD"/>
            </a:solidFill>
          </p:spPr>
          <p:txBody>
            <a:bodyPr/>
            <a:lstStyle/>
            <a:p>
              <a:endParaRPr lang="en-US"/>
            </a:p>
          </p:txBody>
        </p:sp>
      </p:grpSp>
      <p:grpSp>
        <p:nvGrpSpPr>
          <p:cNvPr id="17" name="Group 17"/>
          <p:cNvGrpSpPr/>
          <p:nvPr/>
        </p:nvGrpSpPr>
        <p:grpSpPr>
          <a:xfrm>
            <a:off x="5690173" y="9193402"/>
            <a:ext cx="2634899" cy="919505"/>
            <a:chOff x="0" y="0"/>
            <a:chExt cx="3513199" cy="1226007"/>
          </a:xfrm>
        </p:grpSpPr>
        <p:sp>
          <p:nvSpPr>
            <p:cNvPr id="18" name="Freeform 18"/>
            <p:cNvSpPr/>
            <p:nvPr/>
          </p:nvSpPr>
          <p:spPr>
            <a:xfrm>
              <a:off x="0" y="0"/>
              <a:ext cx="3513201" cy="1226058"/>
            </a:xfrm>
            <a:custGeom>
              <a:avLst/>
              <a:gdLst/>
              <a:ahLst/>
              <a:cxnLst/>
              <a:rect l="l" t="t" r="r" b="b"/>
              <a:pathLst>
                <a:path w="3513201" h="1226058">
                  <a:moveTo>
                    <a:pt x="0" y="0"/>
                  </a:moveTo>
                  <a:lnTo>
                    <a:pt x="3513201" y="0"/>
                  </a:lnTo>
                  <a:lnTo>
                    <a:pt x="3513201" y="1226058"/>
                  </a:lnTo>
                  <a:lnTo>
                    <a:pt x="0" y="1226058"/>
                  </a:lnTo>
                  <a:close/>
                </a:path>
              </a:pathLst>
            </a:custGeom>
            <a:solidFill>
              <a:srgbClr val="4F81BD"/>
            </a:solidFill>
          </p:spPr>
          <p:txBody>
            <a:bodyPr/>
            <a:lstStyle/>
            <a:p>
              <a:endParaRPr lang="en-US"/>
            </a:p>
          </p:txBody>
        </p:sp>
      </p:grpSp>
      <p:grpSp>
        <p:nvGrpSpPr>
          <p:cNvPr id="19" name="Group 19"/>
          <p:cNvGrpSpPr/>
          <p:nvPr/>
        </p:nvGrpSpPr>
        <p:grpSpPr>
          <a:xfrm>
            <a:off x="1448476" y="1381842"/>
            <a:ext cx="3300940" cy="3150622"/>
            <a:chOff x="0" y="0"/>
            <a:chExt cx="4418985" cy="4217753"/>
          </a:xfrm>
        </p:grpSpPr>
        <p:sp>
          <p:nvSpPr>
            <p:cNvPr id="20" name="Freeform 20" descr="A person in a blue shirt  AI-generated content may be incorrect."/>
            <p:cNvSpPr/>
            <p:nvPr/>
          </p:nvSpPr>
          <p:spPr>
            <a:xfrm>
              <a:off x="0" y="0"/>
              <a:ext cx="4419092" cy="4217797"/>
            </a:xfrm>
            <a:custGeom>
              <a:avLst/>
              <a:gdLst/>
              <a:ahLst/>
              <a:cxnLst/>
              <a:rect l="l" t="t" r="r" b="b"/>
              <a:pathLst>
                <a:path w="4419092" h="4217797">
                  <a:moveTo>
                    <a:pt x="2209546" y="3429"/>
                  </a:moveTo>
                  <a:cubicBezTo>
                    <a:pt x="1455039" y="0"/>
                    <a:pt x="756412" y="400558"/>
                    <a:pt x="378206" y="1053338"/>
                  </a:cubicBezTo>
                  <a:cubicBezTo>
                    <a:pt x="0" y="1706118"/>
                    <a:pt x="0" y="2511552"/>
                    <a:pt x="378206" y="3164332"/>
                  </a:cubicBezTo>
                  <a:cubicBezTo>
                    <a:pt x="756412" y="3817112"/>
                    <a:pt x="1455039" y="4217670"/>
                    <a:pt x="2209546" y="4214368"/>
                  </a:cubicBezTo>
                  <a:cubicBezTo>
                    <a:pt x="2964053" y="4217797"/>
                    <a:pt x="3662680" y="3817112"/>
                    <a:pt x="4040886" y="3164332"/>
                  </a:cubicBezTo>
                  <a:cubicBezTo>
                    <a:pt x="4419092" y="2511552"/>
                    <a:pt x="4419092" y="1706245"/>
                    <a:pt x="4040886" y="1053338"/>
                  </a:cubicBezTo>
                  <a:cubicBezTo>
                    <a:pt x="3662680" y="400431"/>
                    <a:pt x="2963926" y="0"/>
                    <a:pt x="2209546" y="3429"/>
                  </a:cubicBezTo>
                  <a:close/>
                </a:path>
              </a:pathLst>
            </a:custGeom>
            <a:blipFill>
              <a:blip r:embed="rId3"/>
              <a:stretch>
                <a:fillRect l="-2235" t="-18941" r="-2232" b="-38419"/>
              </a:stretch>
            </a:blipFill>
          </p:spPr>
          <p:txBody>
            <a:bodyPr/>
            <a:lstStyle/>
            <a:p>
              <a:endParaRPr lang="en-US"/>
            </a:p>
          </p:txBody>
        </p:sp>
      </p:grpSp>
      <p:grpSp>
        <p:nvGrpSpPr>
          <p:cNvPr id="21" name="Group 21"/>
          <p:cNvGrpSpPr/>
          <p:nvPr/>
        </p:nvGrpSpPr>
        <p:grpSpPr>
          <a:xfrm>
            <a:off x="9300061" y="1389207"/>
            <a:ext cx="3320821" cy="3169597"/>
            <a:chOff x="0" y="0"/>
            <a:chExt cx="4468849" cy="4265346"/>
          </a:xfrm>
        </p:grpSpPr>
        <p:sp>
          <p:nvSpPr>
            <p:cNvPr id="22" name="Freeform 22" descr="A person wearing glasses and a blue shirt  AI-generated content may be incorrect."/>
            <p:cNvSpPr/>
            <p:nvPr/>
          </p:nvSpPr>
          <p:spPr>
            <a:xfrm>
              <a:off x="0" y="0"/>
              <a:ext cx="4468876" cy="4265295"/>
            </a:xfrm>
            <a:custGeom>
              <a:avLst/>
              <a:gdLst/>
              <a:ahLst/>
              <a:cxnLst/>
              <a:rect l="l" t="t" r="r" b="b"/>
              <a:pathLst>
                <a:path w="4468876" h="4265295">
                  <a:moveTo>
                    <a:pt x="2234438" y="3429"/>
                  </a:moveTo>
                  <a:cubicBezTo>
                    <a:pt x="1471422" y="0"/>
                    <a:pt x="764921" y="405130"/>
                    <a:pt x="382524" y="1065276"/>
                  </a:cubicBezTo>
                  <a:cubicBezTo>
                    <a:pt x="127" y="1725422"/>
                    <a:pt x="0" y="2539873"/>
                    <a:pt x="382524" y="3200019"/>
                  </a:cubicBezTo>
                  <a:cubicBezTo>
                    <a:pt x="765048" y="3860165"/>
                    <a:pt x="1471549" y="4265295"/>
                    <a:pt x="2234438" y="4261866"/>
                  </a:cubicBezTo>
                  <a:cubicBezTo>
                    <a:pt x="2997454" y="4265295"/>
                    <a:pt x="3703955" y="3860165"/>
                    <a:pt x="4086352" y="3200019"/>
                  </a:cubicBezTo>
                  <a:cubicBezTo>
                    <a:pt x="4468749" y="2539873"/>
                    <a:pt x="4468876" y="1725422"/>
                    <a:pt x="4086352" y="1065276"/>
                  </a:cubicBezTo>
                  <a:cubicBezTo>
                    <a:pt x="3703828" y="405130"/>
                    <a:pt x="2997454" y="0"/>
                    <a:pt x="2234438" y="3429"/>
                  </a:cubicBezTo>
                  <a:close/>
                </a:path>
              </a:pathLst>
            </a:custGeom>
            <a:blipFill>
              <a:blip r:embed="rId4"/>
              <a:stretch>
                <a:fillRect l="-2236" t="-28704" r="-2236" b="-28705"/>
              </a:stretch>
            </a:blipFill>
          </p:spPr>
          <p:txBody>
            <a:bodyPr/>
            <a:lstStyle/>
            <a:p>
              <a:endParaRPr lang="en-US"/>
            </a:p>
          </p:txBody>
        </p:sp>
      </p:grpSp>
      <p:grpSp>
        <p:nvGrpSpPr>
          <p:cNvPr id="23" name="Group 23"/>
          <p:cNvGrpSpPr/>
          <p:nvPr/>
        </p:nvGrpSpPr>
        <p:grpSpPr>
          <a:xfrm>
            <a:off x="5359016" y="1381842"/>
            <a:ext cx="3328537" cy="3176962"/>
            <a:chOff x="0" y="0"/>
            <a:chExt cx="4466615" cy="4263214"/>
          </a:xfrm>
        </p:grpSpPr>
        <p:sp>
          <p:nvSpPr>
            <p:cNvPr id="24" name="Freeform 24" descr="A person in a blue shirt  AI-generated content may be incorrect."/>
            <p:cNvSpPr/>
            <p:nvPr/>
          </p:nvSpPr>
          <p:spPr>
            <a:xfrm>
              <a:off x="0" y="0"/>
              <a:ext cx="4466590" cy="4263263"/>
            </a:xfrm>
            <a:custGeom>
              <a:avLst/>
              <a:gdLst/>
              <a:ahLst/>
              <a:cxnLst/>
              <a:rect l="l" t="t" r="r" b="b"/>
              <a:pathLst>
                <a:path w="4466590" h="4263263">
                  <a:moveTo>
                    <a:pt x="2233295" y="3429"/>
                  </a:moveTo>
                  <a:cubicBezTo>
                    <a:pt x="1470660" y="0"/>
                    <a:pt x="764540" y="404876"/>
                    <a:pt x="382270" y="1064768"/>
                  </a:cubicBezTo>
                  <a:cubicBezTo>
                    <a:pt x="0" y="1724660"/>
                    <a:pt x="0" y="2538603"/>
                    <a:pt x="382270" y="3198495"/>
                  </a:cubicBezTo>
                  <a:cubicBezTo>
                    <a:pt x="764540" y="3858387"/>
                    <a:pt x="1470660" y="4263263"/>
                    <a:pt x="2233295" y="4259834"/>
                  </a:cubicBezTo>
                  <a:cubicBezTo>
                    <a:pt x="2995930" y="4263263"/>
                    <a:pt x="3702050" y="3858387"/>
                    <a:pt x="4084320" y="3198495"/>
                  </a:cubicBezTo>
                  <a:cubicBezTo>
                    <a:pt x="4466590" y="2538603"/>
                    <a:pt x="4466590" y="1724660"/>
                    <a:pt x="4084320" y="1064768"/>
                  </a:cubicBezTo>
                  <a:cubicBezTo>
                    <a:pt x="3702050" y="404876"/>
                    <a:pt x="2995930" y="0"/>
                    <a:pt x="2233295" y="3429"/>
                  </a:cubicBezTo>
                  <a:close/>
                </a:path>
              </a:pathLst>
            </a:custGeom>
            <a:blipFill>
              <a:blip r:embed="rId5"/>
              <a:stretch>
                <a:fillRect l="-717" t="-17495" r="-3754" b="-39860"/>
              </a:stretch>
            </a:blipFill>
          </p:spPr>
          <p:txBody>
            <a:bodyPr/>
            <a:lstStyle/>
            <a:p>
              <a:endParaRPr lang="en-US"/>
            </a:p>
          </p:txBody>
        </p:sp>
      </p:grpSp>
      <p:grpSp>
        <p:nvGrpSpPr>
          <p:cNvPr id="25" name="Group 25"/>
          <p:cNvGrpSpPr/>
          <p:nvPr/>
        </p:nvGrpSpPr>
        <p:grpSpPr>
          <a:xfrm>
            <a:off x="13138975" y="1423482"/>
            <a:ext cx="3285978" cy="3136341"/>
            <a:chOff x="0" y="0"/>
            <a:chExt cx="4466615" cy="4263214"/>
          </a:xfrm>
        </p:grpSpPr>
        <p:sp>
          <p:nvSpPr>
            <p:cNvPr id="26" name="Freeform 26" descr="A person in a blue shirt  AI-generated content may be incorrect."/>
            <p:cNvSpPr/>
            <p:nvPr/>
          </p:nvSpPr>
          <p:spPr>
            <a:xfrm>
              <a:off x="0" y="0"/>
              <a:ext cx="4466590" cy="4263263"/>
            </a:xfrm>
            <a:custGeom>
              <a:avLst/>
              <a:gdLst/>
              <a:ahLst/>
              <a:cxnLst/>
              <a:rect l="l" t="t" r="r" b="b"/>
              <a:pathLst>
                <a:path w="4466590" h="4263263">
                  <a:moveTo>
                    <a:pt x="2233295" y="3429"/>
                  </a:moveTo>
                  <a:cubicBezTo>
                    <a:pt x="1470660" y="0"/>
                    <a:pt x="764540" y="404876"/>
                    <a:pt x="382270" y="1064768"/>
                  </a:cubicBezTo>
                  <a:cubicBezTo>
                    <a:pt x="0" y="1724660"/>
                    <a:pt x="0" y="2538603"/>
                    <a:pt x="382270" y="3198495"/>
                  </a:cubicBezTo>
                  <a:cubicBezTo>
                    <a:pt x="764540" y="3858387"/>
                    <a:pt x="1470660" y="4263263"/>
                    <a:pt x="2233295" y="4259834"/>
                  </a:cubicBezTo>
                  <a:cubicBezTo>
                    <a:pt x="2995930" y="4263263"/>
                    <a:pt x="3702050" y="3858387"/>
                    <a:pt x="4084320" y="3198495"/>
                  </a:cubicBezTo>
                  <a:cubicBezTo>
                    <a:pt x="4466590" y="2538603"/>
                    <a:pt x="4466590" y="1724660"/>
                    <a:pt x="4084320" y="1064768"/>
                  </a:cubicBezTo>
                  <a:cubicBezTo>
                    <a:pt x="3702050" y="404876"/>
                    <a:pt x="2995930" y="0"/>
                    <a:pt x="2233295" y="3429"/>
                  </a:cubicBezTo>
                  <a:close/>
                </a:path>
              </a:pathLst>
            </a:custGeom>
            <a:blipFill>
              <a:blip r:embed="rId6"/>
              <a:stretch>
                <a:fillRect l="-2235" t="-22987" r="-2235" b="-34314"/>
              </a:stretch>
            </a:blipFill>
          </p:spPr>
          <p:txBody>
            <a:bodyPr/>
            <a:lstStyle/>
            <a:p>
              <a:endParaRPr lang="en-US"/>
            </a:p>
          </p:txBody>
        </p:sp>
      </p:grpSp>
      <p:grpSp>
        <p:nvGrpSpPr>
          <p:cNvPr id="27" name="Group 27"/>
          <p:cNvGrpSpPr/>
          <p:nvPr/>
        </p:nvGrpSpPr>
        <p:grpSpPr>
          <a:xfrm>
            <a:off x="1304762" y="5940833"/>
            <a:ext cx="3314239" cy="3163315"/>
            <a:chOff x="0" y="0"/>
            <a:chExt cx="4434307" cy="4232378"/>
          </a:xfrm>
        </p:grpSpPr>
        <p:sp>
          <p:nvSpPr>
            <p:cNvPr id="28" name="Freeform 28" descr="A person in a blue shirt  AI-generated content may be incorrect."/>
            <p:cNvSpPr/>
            <p:nvPr/>
          </p:nvSpPr>
          <p:spPr>
            <a:xfrm>
              <a:off x="-127" y="0"/>
              <a:ext cx="4434586" cy="4232529"/>
            </a:xfrm>
            <a:custGeom>
              <a:avLst/>
              <a:gdLst/>
              <a:ahLst/>
              <a:cxnLst/>
              <a:rect l="l" t="t" r="r" b="b"/>
              <a:pathLst>
                <a:path w="4434586" h="4232529">
                  <a:moveTo>
                    <a:pt x="2217293" y="3429"/>
                  </a:moveTo>
                  <a:cubicBezTo>
                    <a:pt x="1460246" y="0"/>
                    <a:pt x="759206" y="401955"/>
                    <a:pt x="379603" y="1057021"/>
                  </a:cubicBezTo>
                  <a:cubicBezTo>
                    <a:pt x="0" y="1712087"/>
                    <a:pt x="127" y="2520188"/>
                    <a:pt x="379603" y="3175381"/>
                  </a:cubicBezTo>
                  <a:cubicBezTo>
                    <a:pt x="759079" y="3830574"/>
                    <a:pt x="1460119" y="4232402"/>
                    <a:pt x="2217293" y="4229100"/>
                  </a:cubicBezTo>
                  <a:cubicBezTo>
                    <a:pt x="2974340" y="4232529"/>
                    <a:pt x="3675380" y="3830574"/>
                    <a:pt x="4054983" y="3175381"/>
                  </a:cubicBezTo>
                  <a:cubicBezTo>
                    <a:pt x="4434586" y="2520188"/>
                    <a:pt x="4434459" y="1712214"/>
                    <a:pt x="4054983" y="1057148"/>
                  </a:cubicBezTo>
                  <a:cubicBezTo>
                    <a:pt x="3675507" y="402082"/>
                    <a:pt x="2974340" y="0"/>
                    <a:pt x="2217293" y="3429"/>
                  </a:cubicBezTo>
                  <a:close/>
                </a:path>
              </a:pathLst>
            </a:custGeom>
            <a:blipFill>
              <a:blip r:embed="rId7"/>
              <a:stretch>
                <a:fillRect l="-1934" t="-19050" r="-2532" b="-38156"/>
              </a:stretch>
            </a:blipFill>
          </p:spPr>
          <p:txBody>
            <a:bodyPr/>
            <a:lstStyle/>
            <a:p>
              <a:endParaRPr lang="en-US"/>
            </a:p>
          </p:txBody>
        </p:sp>
      </p:grpSp>
      <p:grpSp>
        <p:nvGrpSpPr>
          <p:cNvPr id="29" name="Group 29"/>
          <p:cNvGrpSpPr/>
          <p:nvPr/>
        </p:nvGrpSpPr>
        <p:grpSpPr>
          <a:xfrm>
            <a:off x="9332101" y="5864461"/>
            <a:ext cx="3256743" cy="3108437"/>
            <a:chOff x="0" y="0"/>
            <a:chExt cx="4453618" cy="4250809"/>
          </a:xfrm>
        </p:grpSpPr>
        <p:sp>
          <p:nvSpPr>
            <p:cNvPr id="30" name="Freeform 30"/>
            <p:cNvSpPr/>
            <p:nvPr/>
          </p:nvSpPr>
          <p:spPr>
            <a:xfrm>
              <a:off x="-127" y="0"/>
              <a:ext cx="4453890" cy="4250817"/>
            </a:xfrm>
            <a:custGeom>
              <a:avLst/>
              <a:gdLst/>
              <a:ahLst/>
              <a:cxnLst/>
              <a:rect l="l" t="t" r="r" b="b"/>
              <a:pathLst>
                <a:path w="4453890" h="4250817">
                  <a:moveTo>
                    <a:pt x="2226945" y="3429"/>
                  </a:moveTo>
                  <a:cubicBezTo>
                    <a:pt x="1466596" y="0"/>
                    <a:pt x="762508" y="403733"/>
                    <a:pt x="381254" y="1061593"/>
                  </a:cubicBezTo>
                  <a:cubicBezTo>
                    <a:pt x="0" y="1719453"/>
                    <a:pt x="127" y="2531237"/>
                    <a:pt x="381254" y="3189097"/>
                  </a:cubicBezTo>
                  <a:cubicBezTo>
                    <a:pt x="762381" y="3846957"/>
                    <a:pt x="1466469" y="4250690"/>
                    <a:pt x="2226945" y="4247388"/>
                  </a:cubicBezTo>
                  <a:cubicBezTo>
                    <a:pt x="2987294" y="4250817"/>
                    <a:pt x="3691382" y="3847084"/>
                    <a:pt x="4072636" y="3189097"/>
                  </a:cubicBezTo>
                  <a:cubicBezTo>
                    <a:pt x="4453890" y="2531110"/>
                    <a:pt x="4453763" y="1719580"/>
                    <a:pt x="4072636" y="1061593"/>
                  </a:cubicBezTo>
                  <a:cubicBezTo>
                    <a:pt x="3691509" y="403606"/>
                    <a:pt x="2987294" y="0"/>
                    <a:pt x="2226945" y="3429"/>
                  </a:cubicBezTo>
                  <a:close/>
                </a:path>
              </a:pathLst>
            </a:custGeom>
            <a:blipFill>
              <a:blip r:embed="rId8"/>
              <a:stretch>
                <a:fillRect t="-25338" b="-25338"/>
              </a:stretch>
            </a:blipFill>
          </p:spPr>
          <p:txBody>
            <a:bodyPr/>
            <a:lstStyle/>
            <a:p>
              <a:endParaRPr lang="en-US"/>
            </a:p>
          </p:txBody>
        </p:sp>
      </p:grpSp>
      <p:grpSp>
        <p:nvGrpSpPr>
          <p:cNvPr id="31" name="Group 31"/>
          <p:cNvGrpSpPr/>
          <p:nvPr/>
        </p:nvGrpSpPr>
        <p:grpSpPr>
          <a:xfrm>
            <a:off x="13099053" y="5812405"/>
            <a:ext cx="3311283" cy="3160493"/>
            <a:chOff x="0" y="0"/>
            <a:chExt cx="4470792" cy="4267201"/>
          </a:xfrm>
        </p:grpSpPr>
        <p:sp>
          <p:nvSpPr>
            <p:cNvPr id="32" name="Freeform 32" descr="A person wearing glasses and a blue shirt  AI-generated content may be incorrect."/>
            <p:cNvSpPr/>
            <p:nvPr/>
          </p:nvSpPr>
          <p:spPr>
            <a:xfrm>
              <a:off x="0" y="0"/>
              <a:ext cx="4470908" cy="4267200"/>
            </a:xfrm>
            <a:custGeom>
              <a:avLst/>
              <a:gdLst/>
              <a:ahLst/>
              <a:cxnLst/>
              <a:rect l="l" t="t" r="r" b="b"/>
              <a:pathLst>
                <a:path w="4470908" h="4267200">
                  <a:moveTo>
                    <a:pt x="2235454" y="3429"/>
                  </a:moveTo>
                  <a:cubicBezTo>
                    <a:pt x="1472057" y="0"/>
                    <a:pt x="765302" y="405257"/>
                    <a:pt x="382651" y="1065784"/>
                  </a:cubicBezTo>
                  <a:cubicBezTo>
                    <a:pt x="0" y="1726311"/>
                    <a:pt x="0" y="2541016"/>
                    <a:pt x="382651" y="3201416"/>
                  </a:cubicBezTo>
                  <a:cubicBezTo>
                    <a:pt x="765302" y="3861816"/>
                    <a:pt x="1472057" y="4267200"/>
                    <a:pt x="2235454" y="4263771"/>
                  </a:cubicBezTo>
                  <a:cubicBezTo>
                    <a:pt x="2998724" y="4267200"/>
                    <a:pt x="3705606" y="3861943"/>
                    <a:pt x="4088257" y="3201416"/>
                  </a:cubicBezTo>
                  <a:cubicBezTo>
                    <a:pt x="4470908" y="2540889"/>
                    <a:pt x="4470908" y="1726184"/>
                    <a:pt x="4088257" y="1065657"/>
                  </a:cubicBezTo>
                  <a:cubicBezTo>
                    <a:pt x="3705606" y="405130"/>
                    <a:pt x="2998724" y="0"/>
                    <a:pt x="2235454" y="3429"/>
                  </a:cubicBezTo>
                  <a:close/>
                </a:path>
              </a:pathLst>
            </a:custGeom>
            <a:blipFill>
              <a:blip r:embed="rId9"/>
              <a:stretch>
                <a:fillRect l="-2235" t="-28703" r="-2232" b="-28704"/>
              </a:stretch>
            </a:blipFill>
          </p:spPr>
          <p:txBody>
            <a:bodyPr/>
            <a:lstStyle/>
            <a:p>
              <a:endParaRPr lang="en-US"/>
            </a:p>
          </p:txBody>
        </p:sp>
      </p:grpSp>
      <p:grpSp>
        <p:nvGrpSpPr>
          <p:cNvPr id="33" name="Group 33"/>
          <p:cNvGrpSpPr/>
          <p:nvPr/>
        </p:nvGrpSpPr>
        <p:grpSpPr>
          <a:xfrm>
            <a:off x="5311045" y="5940833"/>
            <a:ext cx="3325730" cy="3174283"/>
            <a:chOff x="0" y="0"/>
            <a:chExt cx="4418985" cy="4217753"/>
          </a:xfrm>
        </p:grpSpPr>
        <p:sp>
          <p:nvSpPr>
            <p:cNvPr id="34" name="Freeform 34"/>
            <p:cNvSpPr/>
            <p:nvPr/>
          </p:nvSpPr>
          <p:spPr>
            <a:xfrm>
              <a:off x="0" y="0"/>
              <a:ext cx="4419092" cy="4217797"/>
            </a:xfrm>
            <a:custGeom>
              <a:avLst/>
              <a:gdLst/>
              <a:ahLst/>
              <a:cxnLst/>
              <a:rect l="l" t="t" r="r" b="b"/>
              <a:pathLst>
                <a:path w="4419092" h="4217797">
                  <a:moveTo>
                    <a:pt x="2209546" y="3429"/>
                  </a:moveTo>
                  <a:cubicBezTo>
                    <a:pt x="1455039" y="0"/>
                    <a:pt x="756412" y="400558"/>
                    <a:pt x="378206" y="1053338"/>
                  </a:cubicBezTo>
                  <a:cubicBezTo>
                    <a:pt x="0" y="1706118"/>
                    <a:pt x="0" y="2511552"/>
                    <a:pt x="378206" y="3164332"/>
                  </a:cubicBezTo>
                  <a:cubicBezTo>
                    <a:pt x="756412" y="3817112"/>
                    <a:pt x="1455039" y="4217670"/>
                    <a:pt x="2209546" y="4214368"/>
                  </a:cubicBezTo>
                  <a:cubicBezTo>
                    <a:pt x="2964053" y="4217797"/>
                    <a:pt x="3662680" y="3817112"/>
                    <a:pt x="4040886" y="3164332"/>
                  </a:cubicBezTo>
                  <a:cubicBezTo>
                    <a:pt x="4419092" y="2511552"/>
                    <a:pt x="4419092" y="1706245"/>
                    <a:pt x="4040886" y="1053338"/>
                  </a:cubicBezTo>
                  <a:cubicBezTo>
                    <a:pt x="3662680" y="400431"/>
                    <a:pt x="2963926" y="0"/>
                    <a:pt x="2209546" y="3429"/>
                  </a:cubicBezTo>
                  <a:close/>
                </a:path>
              </a:pathLst>
            </a:custGeom>
            <a:blipFill>
              <a:blip r:embed="rId10"/>
              <a:stretch>
                <a:fillRect t="-25475" b="-25475"/>
              </a:stretch>
            </a:blipFill>
          </p:spPr>
          <p:txBody>
            <a:bodyPr/>
            <a:lstStyle/>
            <a:p>
              <a:endParaRPr lang="en-US"/>
            </a:p>
          </p:txBody>
        </p:sp>
      </p:grpSp>
      <p:sp>
        <p:nvSpPr>
          <p:cNvPr id="35" name="TextBox 35"/>
          <p:cNvSpPr txBox="1"/>
          <p:nvPr/>
        </p:nvSpPr>
        <p:spPr>
          <a:xfrm>
            <a:off x="1793849" y="4764557"/>
            <a:ext cx="2167902" cy="889154"/>
          </a:xfrm>
          <a:prstGeom prst="rect">
            <a:avLst/>
          </a:prstGeom>
        </p:spPr>
        <p:txBody>
          <a:bodyPr lIns="0" tIns="0" rIns="0" bIns="0" rtlCol="0" anchor="t">
            <a:spAutoFit/>
          </a:bodyPr>
          <a:lstStyle/>
          <a:p>
            <a:pPr algn="ctr">
              <a:lnSpc>
                <a:spcPts val="3573"/>
              </a:lnSpc>
            </a:pPr>
            <a:r>
              <a:rPr lang="en-US" sz="2700" b="1">
                <a:solidFill>
                  <a:srgbClr val="FFFFFF"/>
                </a:solidFill>
                <a:latin typeface="Montserrat Bold"/>
                <a:ea typeface="Montserrat Bold"/>
                <a:cs typeface="Montserrat Bold"/>
                <a:sym typeface="Montserrat Bold"/>
              </a:rPr>
              <a:t>Jennie R.</a:t>
            </a:r>
          </a:p>
          <a:p>
            <a:pPr algn="ctr">
              <a:lnSpc>
                <a:spcPts val="3572"/>
              </a:lnSpc>
            </a:pPr>
            <a:r>
              <a:rPr lang="en-US" sz="2400" b="1">
                <a:solidFill>
                  <a:srgbClr val="FFFFFF"/>
                </a:solidFill>
                <a:latin typeface="Montserrat Bold"/>
                <a:ea typeface="Montserrat Bold"/>
                <a:cs typeface="Montserrat Bold"/>
                <a:sym typeface="Montserrat Bold"/>
              </a:rPr>
              <a:t>Trujillo-A-Z</a:t>
            </a:r>
          </a:p>
        </p:txBody>
      </p:sp>
      <p:sp>
        <p:nvSpPr>
          <p:cNvPr id="36" name="TextBox 36"/>
          <p:cNvSpPr txBox="1"/>
          <p:nvPr/>
        </p:nvSpPr>
        <p:spPr>
          <a:xfrm>
            <a:off x="9253419" y="4793528"/>
            <a:ext cx="3572762" cy="836171"/>
          </a:xfrm>
          <a:prstGeom prst="rect">
            <a:avLst/>
          </a:prstGeom>
        </p:spPr>
        <p:txBody>
          <a:bodyPr wrap="square" lIns="0" tIns="0" rIns="0" bIns="0" rtlCol="0" anchor="t">
            <a:spAutoFit/>
          </a:bodyPr>
          <a:lstStyle/>
          <a:p>
            <a:pPr algn="ctr">
              <a:lnSpc>
                <a:spcPts val="3437"/>
              </a:lnSpc>
            </a:pPr>
            <a:r>
              <a:rPr lang="en-US" sz="2499" b="1" dirty="0">
                <a:solidFill>
                  <a:srgbClr val="FFFFFF"/>
                </a:solidFill>
                <a:latin typeface="Montserrat Bold"/>
                <a:ea typeface="Montserrat Bold"/>
                <a:cs typeface="Montserrat Bold"/>
                <a:sym typeface="Montserrat Bold"/>
              </a:rPr>
              <a:t>Elizabeth H.</a:t>
            </a:r>
          </a:p>
          <a:p>
            <a:pPr algn="ctr">
              <a:lnSpc>
                <a:spcPts val="3435"/>
              </a:lnSpc>
            </a:pPr>
            <a:r>
              <a:rPr lang="en-US" sz="2400" b="1" dirty="0">
                <a:solidFill>
                  <a:srgbClr val="FFFFFF"/>
                </a:solidFill>
                <a:latin typeface="Montserrat Bold"/>
                <a:ea typeface="Montserrat Bold"/>
                <a:cs typeface="Montserrat Bold"/>
                <a:sym typeface="Montserrat Bold"/>
              </a:rPr>
              <a:t>Fernandez-Hernandez</a:t>
            </a:r>
          </a:p>
        </p:txBody>
      </p:sp>
      <p:sp>
        <p:nvSpPr>
          <p:cNvPr id="37" name="TextBox 37"/>
          <p:cNvSpPr txBox="1"/>
          <p:nvPr/>
        </p:nvSpPr>
        <p:spPr>
          <a:xfrm>
            <a:off x="13699885" y="4711639"/>
            <a:ext cx="2430299" cy="929640"/>
          </a:xfrm>
          <a:prstGeom prst="rect">
            <a:avLst/>
          </a:prstGeom>
        </p:spPr>
        <p:txBody>
          <a:bodyPr lIns="0" tIns="0" rIns="0" bIns="0" rtlCol="0" anchor="t">
            <a:spAutoFit/>
          </a:bodyPr>
          <a:lstStyle/>
          <a:p>
            <a:pPr algn="ctr">
              <a:lnSpc>
                <a:spcPts val="3840"/>
              </a:lnSpc>
            </a:pPr>
            <a:r>
              <a:rPr lang="en-US" sz="2700" b="1">
                <a:solidFill>
                  <a:srgbClr val="FFFFFF"/>
                </a:solidFill>
                <a:latin typeface="Montserrat Bold"/>
                <a:ea typeface="Montserrat Bold"/>
                <a:cs typeface="Montserrat Bold"/>
                <a:sym typeface="Montserrat Bold"/>
              </a:rPr>
              <a:t>Julieana C.</a:t>
            </a:r>
          </a:p>
          <a:p>
            <a:pPr algn="ctr">
              <a:lnSpc>
                <a:spcPts val="3840"/>
              </a:lnSpc>
            </a:pPr>
            <a:r>
              <a:rPr lang="en-US" sz="2400" b="1">
                <a:solidFill>
                  <a:srgbClr val="FFFFFF"/>
                </a:solidFill>
                <a:latin typeface="Montserrat Bold"/>
                <a:ea typeface="Montserrat Bold"/>
                <a:cs typeface="Montserrat Bold"/>
                <a:sym typeface="Montserrat Bold"/>
              </a:rPr>
              <a:t>Cano-Felix</a:t>
            </a:r>
          </a:p>
        </p:txBody>
      </p:sp>
      <p:sp>
        <p:nvSpPr>
          <p:cNvPr id="38" name="TextBox 38"/>
          <p:cNvSpPr txBox="1"/>
          <p:nvPr/>
        </p:nvSpPr>
        <p:spPr>
          <a:xfrm>
            <a:off x="13424339" y="9102632"/>
            <a:ext cx="2699558" cy="911596"/>
          </a:xfrm>
          <a:prstGeom prst="rect">
            <a:avLst/>
          </a:prstGeom>
        </p:spPr>
        <p:txBody>
          <a:bodyPr lIns="0" tIns="0" rIns="0" bIns="0" rtlCol="0" anchor="t">
            <a:spAutoFit/>
          </a:bodyPr>
          <a:lstStyle/>
          <a:p>
            <a:pPr algn="ctr">
              <a:lnSpc>
                <a:spcPts val="3719"/>
              </a:lnSpc>
            </a:pPr>
            <a:r>
              <a:rPr lang="en-US" sz="2700" b="1">
                <a:solidFill>
                  <a:srgbClr val="FFFFFF"/>
                </a:solidFill>
                <a:latin typeface="Montserrat Bold"/>
                <a:ea typeface="Montserrat Bold"/>
                <a:cs typeface="Montserrat Bold"/>
                <a:sym typeface="Montserrat Bold"/>
              </a:rPr>
              <a:t>Samantha B.</a:t>
            </a:r>
          </a:p>
          <a:p>
            <a:pPr algn="ctr">
              <a:lnSpc>
                <a:spcPts val="3719"/>
              </a:lnSpc>
            </a:pPr>
            <a:r>
              <a:rPr lang="en-US" sz="2400" b="1" err="1">
                <a:solidFill>
                  <a:srgbClr val="FFFFFF"/>
                </a:solidFill>
                <a:latin typeface="Montserrat Bold"/>
                <a:ea typeface="Montserrat Bold"/>
                <a:cs typeface="Montserrat Bold"/>
                <a:sym typeface="Montserrat Bold"/>
              </a:rPr>
              <a:t>Lyd-Ore</a:t>
            </a:r>
            <a:endParaRPr lang="en-US" sz="2400" b="1">
              <a:solidFill>
                <a:srgbClr val="FFFFFF"/>
              </a:solidFill>
              <a:latin typeface="Montserrat Bold"/>
              <a:ea typeface="Montserrat Bold"/>
              <a:cs typeface="Montserrat Bold"/>
              <a:sym typeface="Montserrat Bold"/>
            </a:endParaRPr>
          </a:p>
        </p:txBody>
      </p:sp>
      <p:sp>
        <p:nvSpPr>
          <p:cNvPr id="39" name="TextBox 39"/>
          <p:cNvSpPr txBox="1"/>
          <p:nvPr/>
        </p:nvSpPr>
        <p:spPr>
          <a:xfrm>
            <a:off x="9680958" y="9164047"/>
            <a:ext cx="2495591" cy="929640"/>
          </a:xfrm>
          <a:prstGeom prst="rect">
            <a:avLst/>
          </a:prstGeom>
        </p:spPr>
        <p:txBody>
          <a:bodyPr lIns="0" tIns="0" rIns="0" bIns="0" rtlCol="0" anchor="t">
            <a:spAutoFit/>
          </a:bodyPr>
          <a:lstStyle/>
          <a:p>
            <a:pPr algn="ctr">
              <a:lnSpc>
                <a:spcPts val="3840"/>
              </a:lnSpc>
            </a:pPr>
            <a:r>
              <a:rPr lang="en-US" sz="2700" b="1">
                <a:solidFill>
                  <a:srgbClr val="FFFFFF"/>
                </a:solidFill>
                <a:latin typeface="Montserrat Bold"/>
                <a:ea typeface="Montserrat Bold"/>
                <a:cs typeface="Montserrat Bold"/>
                <a:sym typeface="Montserrat Bold"/>
              </a:rPr>
              <a:t>Joshua F.</a:t>
            </a:r>
          </a:p>
          <a:p>
            <a:pPr algn="ctr">
              <a:lnSpc>
                <a:spcPts val="3840"/>
              </a:lnSpc>
            </a:pPr>
            <a:r>
              <a:rPr lang="en-US" sz="2400" b="1">
                <a:solidFill>
                  <a:srgbClr val="FFFFFF"/>
                </a:solidFill>
                <a:latin typeface="Montserrat Bold"/>
                <a:ea typeface="Montserrat Bold"/>
                <a:cs typeface="Montserrat Bold"/>
                <a:sym typeface="Montserrat Bold"/>
              </a:rPr>
              <a:t>Oro-Rosas</a:t>
            </a:r>
          </a:p>
        </p:txBody>
      </p:sp>
      <p:sp>
        <p:nvSpPr>
          <p:cNvPr id="40" name="TextBox 40"/>
          <p:cNvSpPr txBox="1"/>
          <p:nvPr/>
        </p:nvSpPr>
        <p:spPr>
          <a:xfrm>
            <a:off x="5770178" y="4742953"/>
            <a:ext cx="2519251" cy="929640"/>
          </a:xfrm>
          <a:prstGeom prst="rect">
            <a:avLst/>
          </a:prstGeom>
        </p:spPr>
        <p:txBody>
          <a:bodyPr lIns="0" tIns="0" rIns="0" bIns="0" rtlCol="0" anchor="t">
            <a:spAutoFit/>
          </a:bodyPr>
          <a:lstStyle/>
          <a:p>
            <a:pPr algn="ctr">
              <a:lnSpc>
                <a:spcPts val="3840"/>
              </a:lnSpc>
            </a:pPr>
            <a:r>
              <a:rPr lang="en-US" sz="2700" b="1">
                <a:solidFill>
                  <a:srgbClr val="FFFFFF"/>
                </a:solidFill>
                <a:latin typeface="Montserrat Bold"/>
                <a:ea typeface="Montserrat Bold"/>
                <a:cs typeface="Montserrat Bold"/>
                <a:sym typeface="Montserrat Bold"/>
              </a:rPr>
              <a:t>Erika V. </a:t>
            </a:r>
          </a:p>
          <a:p>
            <a:pPr algn="ctr">
              <a:lnSpc>
                <a:spcPts val="3840"/>
              </a:lnSpc>
            </a:pPr>
            <a:r>
              <a:rPr lang="en-US" sz="2400" b="1" err="1">
                <a:solidFill>
                  <a:srgbClr val="FFFFFF"/>
                </a:solidFill>
                <a:latin typeface="Montserrat Bold"/>
                <a:ea typeface="Montserrat Bold"/>
                <a:cs typeface="Montserrat Bold"/>
                <a:sym typeface="Montserrat Bold"/>
              </a:rPr>
              <a:t>Rosay-Trujillo</a:t>
            </a:r>
            <a:endParaRPr lang="en-US" sz="2400" b="1">
              <a:solidFill>
                <a:srgbClr val="FFFFFF"/>
              </a:solidFill>
              <a:latin typeface="Montserrat Bold"/>
              <a:ea typeface="Montserrat Bold"/>
              <a:cs typeface="Montserrat Bold"/>
              <a:sym typeface="Montserrat Bold"/>
            </a:endParaRPr>
          </a:p>
        </p:txBody>
      </p:sp>
      <p:sp>
        <p:nvSpPr>
          <p:cNvPr id="41" name="TextBox 41"/>
          <p:cNvSpPr txBox="1"/>
          <p:nvPr/>
        </p:nvSpPr>
        <p:spPr>
          <a:xfrm>
            <a:off x="1723674" y="9142038"/>
            <a:ext cx="2487906" cy="929640"/>
          </a:xfrm>
          <a:prstGeom prst="rect">
            <a:avLst/>
          </a:prstGeom>
        </p:spPr>
        <p:txBody>
          <a:bodyPr lIns="0" tIns="0" rIns="0" bIns="0" rtlCol="0" anchor="t">
            <a:spAutoFit/>
          </a:bodyPr>
          <a:lstStyle/>
          <a:p>
            <a:pPr algn="ctr">
              <a:lnSpc>
                <a:spcPts val="3840"/>
              </a:lnSpc>
            </a:pPr>
            <a:r>
              <a:rPr lang="en-US" sz="2700" b="1">
                <a:solidFill>
                  <a:srgbClr val="FFFFFF"/>
                </a:solidFill>
                <a:latin typeface="Montserrat Bold"/>
                <a:ea typeface="Montserrat Bold"/>
                <a:cs typeface="Montserrat Bold"/>
                <a:sym typeface="Montserrat Bold"/>
              </a:rPr>
              <a:t>Angelina G.</a:t>
            </a:r>
          </a:p>
          <a:p>
            <a:pPr algn="ctr">
              <a:lnSpc>
                <a:spcPts val="3840"/>
              </a:lnSpc>
            </a:pPr>
            <a:r>
              <a:rPr lang="en-US" sz="2400" b="1">
                <a:solidFill>
                  <a:srgbClr val="FFFFFF"/>
                </a:solidFill>
                <a:latin typeface="Montserrat Bold"/>
                <a:ea typeface="Montserrat Bold"/>
                <a:cs typeface="Montserrat Bold"/>
                <a:sym typeface="Montserrat Bold"/>
              </a:rPr>
              <a:t>A-Cann</a:t>
            </a:r>
          </a:p>
        </p:txBody>
      </p:sp>
      <p:sp>
        <p:nvSpPr>
          <p:cNvPr id="42" name="TextBox 42"/>
          <p:cNvSpPr txBox="1"/>
          <p:nvPr/>
        </p:nvSpPr>
        <p:spPr>
          <a:xfrm>
            <a:off x="5631366" y="9140133"/>
            <a:ext cx="2752513" cy="931545"/>
          </a:xfrm>
          <a:prstGeom prst="rect">
            <a:avLst/>
          </a:prstGeom>
        </p:spPr>
        <p:txBody>
          <a:bodyPr lIns="0" tIns="0" rIns="0" bIns="0" rtlCol="0" anchor="t">
            <a:spAutoFit/>
          </a:bodyPr>
          <a:lstStyle/>
          <a:p>
            <a:pPr algn="ctr">
              <a:lnSpc>
                <a:spcPts val="3840"/>
              </a:lnSpc>
            </a:pPr>
            <a:r>
              <a:rPr lang="en-US" sz="2600" b="1">
                <a:solidFill>
                  <a:srgbClr val="FFFFFF"/>
                </a:solidFill>
                <a:latin typeface="Montserrat Bold"/>
                <a:ea typeface="Montserrat Bold"/>
                <a:cs typeface="Montserrat Bold"/>
                <a:sym typeface="Montserrat Bold"/>
              </a:rPr>
              <a:t>Tyrone W.</a:t>
            </a:r>
          </a:p>
          <a:p>
            <a:pPr algn="ctr">
              <a:lnSpc>
                <a:spcPts val="3840"/>
              </a:lnSpc>
            </a:pPr>
            <a:r>
              <a:rPr lang="en-US" sz="2400" b="1">
                <a:solidFill>
                  <a:srgbClr val="FFFFFF"/>
                </a:solidFill>
                <a:latin typeface="Montserrat Bold"/>
                <a:ea typeface="Montserrat Bold"/>
                <a:cs typeface="Montserrat Bold"/>
                <a:sym typeface="Montserrat Bold"/>
              </a:rPr>
              <a:t>Hernandez </a:t>
            </a:r>
            <a:r>
              <a:rPr lang="en-US" sz="2400" b="1" err="1">
                <a:solidFill>
                  <a:srgbClr val="FFFFFF"/>
                </a:solidFill>
                <a:latin typeface="Montserrat Bold"/>
                <a:ea typeface="Montserrat Bold"/>
                <a:cs typeface="Montserrat Bold"/>
                <a:sym typeface="Montserrat Bold"/>
              </a:rPr>
              <a:t>A-Lyc</a:t>
            </a:r>
            <a:endParaRPr lang="en-US" sz="2400" b="1">
              <a:solidFill>
                <a:srgbClr val="FFFFFF"/>
              </a:solidFill>
              <a:latin typeface="Montserrat Bold"/>
              <a:ea typeface="Montserrat Bold"/>
              <a:cs typeface="Montserrat Bold"/>
              <a:sym typeface="Montserrat Bold"/>
            </a:endParaRPr>
          </a:p>
        </p:txBody>
      </p:sp>
    </p:spTree>
    <p:extLst>
      <p:ext uri="{BB962C8B-B14F-4D97-AF65-F5344CB8AC3E}">
        <p14:creationId xmlns:p14="http://schemas.microsoft.com/office/powerpoint/2010/main" val="3495617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grpSp>
        <p:nvGrpSpPr>
          <p:cNvPr id="3" name="Group 3"/>
          <p:cNvGrpSpPr/>
          <p:nvPr/>
        </p:nvGrpSpPr>
        <p:grpSpPr>
          <a:xfrm>
            <a:off x="8630404" y="5504351"/>
            <a:ext cx="9243364" cy="3753949"/>
            <a:chOff x="0" y="0"/>
            <a:chExt cx="12324486" cy="5005265"/>
          </a:xfrm>
        </p:grpSpPr>
        <p:sp>
          <p:nvSpPr>
            <p:cNvPr id="4" name="AutoShape 4"/>
            <p:cNvSpPr/>
            <p:nvPr/>
          </p:nvSpPr>
          <p:spPr>
            <a:xfrm>
              <a:off x="0" y="0"/>
              <a:ext cx="12324486" cy="5005265"/>
            </a:xfrm>
            <a:prstGeom prst="rect">
              <a:avLst/>
            </a:prstGeom>
            <a:solidFill>
              <a:srgbClr val="003060"/>
            </a:solidFill>
          </p:spPr>
          <p:txBody>
            <a:bodyPr/>
            <a:lstStyle/>
            <a:p>
              <a:endParaRPr lang="en-US"/>
            </a:p>
          </p:txBody>
        </p:sp>
        <p:sp>
          <p:nvSpPr>
            <p:cNvPr id="5" name="TextBox 5"/>
            <p:cNvSpPr txBox="1"/>
            <p:nvPr/>
          </p:nvSpPr>
          <p:spPr>
            <a:xfrm>
              <a:off x="1158785" y="939101"/>
              <a:ext cx="10006915" cy="1373324"/>
            </a:xfrm>
            <a:prstGeom prst="rect">
              <a:avLst/>
            </a:prstGeom>
          </p:spPr>
          <p:txBody>
            <a:bodyPr lIns="0" tIns="0" rIns="0" bIns="0" rtlCol="0" anchor="t">
              <a:spAutoFit/>
            </a:bodyPr>
            <a:lstStyle/>
            <a:p>
              <a:pPr algn="r">
                <a:lnSpc>
                  <a:spcPts val="8226"/>
                </a:lnSpc>
              </a:pPr>
              <a:endParaRPr/>
            </a:p>
          </p:txBody>
        </p:sp>
        <p:sp>
          <p:nvSpPr>
            <p:cNvPr id="6" name="TextBox 6"/>
            <p:cNvSpPr txBox="1"/>
            <p:nvPr/>
          </p:nvSpPr>
          <p:spPr>
            <a:xfrm>
              <a:off x="2193297" y="3544604"/>
              <a:ext cx="7937891" cy="473936"/>
            </a:xfrm>
            <a:prstGeom prst="rect">
              <a:avLst/>
            </a:prstGeom>
          </p:spPr>
          <p:txBody>
            <a:bodyPr lIns="0" tIns="0" rIns="0" bIns="0" rtlCol="0" anchor="t">
              <a:spAutoFit/>
            </a:bodyPr>
            <a:lstStyle/>
            <a:p>
              <a:pPr algn="ctr">
                <a:lnSpc>
                  <a:spcPts val="3076"/>
                </a:lnSpc>
              </a:pPr>
              <a:endParaRPr/>
            </a:p>
          </p:txBody>
        </p:sp>
      </p:grpSp>
      <p:sp>
        <p:nvSpPr>
          <p:cNvPr id="7" name="Freeform 7"/>
          <p:cNvSpPr/>
          <p:nvPr/>
        </p:nvSpPr>
        <p:spPr>
          <a:xfrm>
            <a:off x="13169933" y="1965622"/>
            <a:ext cx="3084238" cy="4132982"/>
          </a:xfrm>
          <a:custGeom>
            <a:avLst/>
            <a:gdLst/>
            <a:ahLst/>
            <a:cxnLst/>
            <a:rect l="l" t="t" r="r" b="b"/>
            <a:pathLst>
              <a:path w="3084238" h="4132982">
                <a:moveTo>
                  <a:pt x="0" y="0"/>
                </a:moveTo>
                <a:lnTo>
                  <a:pt x="3084238" y="0"/>
                </a:lnTo>
                <a:lnTo>
                  <a:pt x="3084238" y="4132981"/>
                </a:lnTo>
                <a:lnTo>
                  <a:pt x="0" y="4132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550335" y="6827970"/>
            <a:ext cx="6323433" cy="1770561"/>
          </a:xfrm>
          <a:custGeom>
            <a:avLst/>
            <a:gdLst/>
            <a:ahLst/>
            <a:cxnLst/>
            <a:rect l="l" t="t" r="r" b="b"/>
            <a:pathLst>
              <a:path w="6323433" h="1770561">
                <a:moveTo>
                  <a:pt x="0" y="0"/>
                </a:moveTo>
                <a:lnTo>
                  <a:pt x="6323434" y="0"/>
                </a:lnTo>
                <a:lnTo>
                  <a:pt x="6323434" y="1770561"/>
                </a:lnTo>
                <a:lnTo>
                  <a:pt x="0" y="1770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515104" y="962025"/>
            <a:ext cx="16230600" cy="2976757"/>
          </a:xfrm>
          <a:prstGeom prst="rect">
            <a:avLst/>
          </a:prstGeom>
        </p:spPr>
        <p:txBody>
          <a:bodyPr lIns="0" tIns="0" rIns="0" bIns="0" rtlCol="0" anchor="t">
            <a:spAutoFit/>
          </a:bodyPr>
          <a:lstStyle/>
          <a:p>
            <a:pPr>
              <a:lnSpc>
                <a:spcPts val="13858"/>
              </a:lnSpc>
              <a:spcBef>
                <a:spcPct val="0"/>
              </a:spcBef>
            </a:pPr>
            <a:r>
              <a:rPr lang="en-US" sz="10999" spc="98">
                <a:solidFill>
                  <a:srgbClr val="FFF8EE"/>
                </a:solidFill>
                <a:latin typeface="Binate Bold"/>
              </a:rPr>
              <a:t>What do we do?</a:t>
            </a:r>
          </a:p>
          <a:p>
            <a:pPr>
              <a:lnSpc>
                <a:spcPts val="9701"/>
              </a:lnSpc>
              <a:spcBef>
                <a:spcPct val="0"/>
              </a:spcBef>
            </a:pPr>
            <a:endParaRPr lang="en-US" sz="10999" spc="98">
              <a:solidFill>
                <a:srgbClr val="FFF8EE"/>
              </a:solidFill>
              <a:latin typeface="Binate Bold"/>
            </a:endParaRPr>
          </a:p>
        </p:txBody>
      </p:sp>
      <p:sp>
        <p:nvSpPr>
          <p:cNvPr id="10" name="AutoShape 10"/>
          <p:cNvSpPr/>
          <p:nvPr/>
        </p:nvSpPr>
        <p:spPr>
          <a:xfrm>
            <a:off x="-732778" y="9429672"/>
            <a:ext cx="19753557" cy="1258921"/>
          </a:xfrm>
          <a:prstGeom prst="rect">
            <a:avLst/>
          </a:prstGeom>
          <a:solidFill>
            <a:srgbClr val="68BBE3"/>
          </a:solidFill>
        </p:spPr>
        <p:txBody>
          <a:bodyPr/>
          <a:lstStyle/>
          <a:p>
            <a:endParaRPr lang="en-US"/>
          </a:p>
        </p:txBody>
      </p:sp>
      <p:sp>
        <p:nvSpPr>
          <p:cNvPr id="11" name="TextBox 11"/>
          <p:cNvSpPr txBox="1"/>
          <p:nvPr/>
        </p:nvSpPr>
        <p:spPr>
          <a:xfrm>
            <a:off x="515104" y="3084520"/>
            <a:ext cx="11472640" cy="5961492"/>
          </a:xfrm>
          <a:prstGeom prst="rect">
            <a:avLst/>
          </a:prstGeom>
        </p:spPr>
        <p:txBody>
          <a:bodyPr lIns="0" tIns="0" rIns="0" bIns="0" rtlCol="0" anchor="t">
            <a:spAutoFit/>
          </a:bodyPr>
          <a:lstStyle/>
          <a:p>
            <a:pPr marL="712583" lvl="1" indent="-356292">
              <a:lnSpc>
                <a:spcPts val="4620"/>
              </a:lnSpc>
              <a:buFont typeface="Arial"/>
              <a:buChar char="•"/>
            </a:pPr>
            <a:r>
              <a:rPr lang="en-US" sz="3300">
                <a:solidFill>
                  <a:srgbClr val="FFF8EE"/>
                </a:solidFill>
                <a:latin typeface="Binate"/>
              </a:rPr>
              <a:t>We are here to listen, guide you, support you, and  cheer you on </a:t>
            </a:r>
          </a:p>
          <a:p>
            <a:pPr marL="712583" lvl="1" indent="-356292">
              <a:lnSpc>
                <a:spcPts val="4620"/>
              </a:lnSpc>
              <a:buFont typeface="Arial"/>
              <a:buChar char="•"/>
            </a:pPr>
            <a:r>
              <a:rPr lang="en-US" sz="3300">
                <a:solidFill>
                  <a:srgbClr val="FFF8EE"/>
                </a:solidFill>
                <a:latin typeface="Binate"/>
              </a:rPr>
              <a:t>One stop shop for students/main contact </a:t>
            </a:r>
          </a:p>
          <a:p>
            <a:pPr marL="712583" lvl="1" indent="-356292">
              <a:lnSpc>
                <a:spcPts val="4620"/>
              </a:lnSpc>
              <a:buFont typeface="Arial"/>
              <a:buChar char="•"/>
            </a:pPr>
            <a:r>
              <a:rPr lang="en-US" sz="3300">
                <a:solidFill>
                  <a:srgbClr val="FFF8EE"/>
                </a:solidFill>
                <a:latin typeface="Binate"/>
              </a:rPr>
              <a:t>Goal setting and discovery </a:t>
            </a:r>
          </a:p>
          <a:p>
            <a:pPr marL="712583" lvl="1" indent="-356292">
              <a:lnSpc>
                <a:spcPts val="4620"/>
              </a:lnSpc>
              <a:buFont typeface="Arial"/>
              <a:buChar char="•"/>
            </a:pPr>
            <a:r>
              <a:rPr lang="en-US" sz="3300">
                <a:solidFill>
                  <a:srgbClr val="FFF8EE"/>
                </a:solidFill>
                <a:latin typeface="Binate"/>
              </a:rPr>
              <a:t>Time management and prioritization </a:t>
            </a:r>
          </a:p>
          <a:p>
            <a:pPr marL="712583" lvl="1" indent="-356292">
              <a:lnSpc>
                <a:spcPts val="4620"/>
              </a:lnSpc>
              <a:buFont typeface="Arial"/>
              <a:buChar char="•"/>
            </a:pPr>
            <a:r>
              <a:rPr lang="en-US" sz="3300">
                <a:solidFill>
                  <a:srgbClr val="FFF8EE"/>
                </a:solidFill>
                <a:latin typeface="Binate"/>
              </a:rPr>
              <a:t>Align your why with the goals set for yourself </a:t>
            </a:r>
          </a:p>
          <a:p>
            <a:pPr marL="712583" lvl="1" indent="-356292">
              <a:lnSpc>
                <a:spcPts val="4620"/>
              </a:lnSpc>
              <a:buFont typeface="Arial"/>
              <a:buChar char="•"/>
            </a:pPr>
            <a:r>
              <a:rPr lang="en-US" sz="3300">
                <a:solidFill>
                  <a:srgbClr val="FFF8EE"/>
                </a:solidFill>
                <a:latin typeface="Binate"/>
              </a:rPr>
              <a:t>Make referrals and resource recommendations </a:t>
            </a:r>
          </a:p>
          <a:p>
            <a:pPr marL="712583" lvl="1" indent="-356292">
              <a:lnSpc>
                <a:spcPts val="4620"/>
              </a:lnSpc>
              <a:buFont typeface="Arial"/>
              <a:buChar char="•"/>
            </a:pPr>
            <a:r>
              <a:rPr lang="en-US" sz="3300">
                <a:solidFill>
                  <a:srgbClr val="FFF8EE"/>
                </a:solidFill>
                <a:latin typeface="Binate"/>
              </a:rPr>
              <a:t>Help form a sense of belonging </a:t>
            </a:r>
          </a:p>
          <a:p>
            <a:pPr marL="712583" lvl="1" indent="-356292">
              <a:lnSpc>
                <a:spcPts val="4620"/>
              </a:lnSpc>
              <a:buFont typeface="Arial"/>
              <a:buChar char="•"/>
            </a:pPr>
            <a:r>
              <a:rPr lang="en-US" sz="3300">
                <a:solidFill>
                  <a:srgbClr val="FFF8EE"/>
                </a:solidFill>
                <a:latin typeface="Binate"/>
              </a:rPr>
              <a:t>Help build self-efficacy </a:t>
            </a:r>
          </a:p>
          <a:p>
            <a:pPr algn="ctr">
              <a:lnSpc>
                <a:spcPts val="6006"/>
              </a:lnSpc>
            </a:pPr>
            <a:endParaRPr lang="en-US" sz="3300">
              <a:solidFill>
                <a:srgbClr val="FFF8EE"/>
              </a:solidFill>
              <a:latin typeface="Binat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grpSp>
        <p:nvGrpSpPr>
          <p:cNvPr id="3" name="Group 3"/>
          <p:cNvGrpSpPr/>
          <p:nvPr/>
        </p:nvGrpSpPr>
        <p:grpSpPr>
          <a:xfrm>
            <a:off x="8630404" y="5504351"/>
            <a:ext cx="9243364" cy="3753949"/>
            <a:chOff x="0" y="0"/>
            <a:chExt cx="12324486" cy="5005265"/>
          </a:xfrm>
        </p:grpSpPr>
        <p:sp>
          <p:nvSpPr>
            <p:cNvPr id="4" name="AutoShape 4"/>
            <p:cNvSpPr/>
            <p:nvPr/>
          </p:nvSpPr>
          <p:spPr>
            <a:xfrm>
              <a:off x="0" y="0"/>
              <a:ext cx="12324486" cy="5005265"/>
            </a:xfrm>
            <a:prstGeom prst="rect">
              <a:avLst/>
            </a:prstGeom>
            <a:solidFill>
              <a:srgbClr val="003060"/>
            </a:solidFill>
          </p:spPr>
          <p:txBody>
            <a:bodyPr/>
            <a:lstStyle/>
            <a:p>
              <a:endParaRPr lang="en-US"/>
            </a:p>
          </p:txBody>
        </p:sp>
        <p:sp>
          <p:nvSpPr>
            <p:cNvPr id="5" name="TextBox 5"/>
            <p:cNvSpPr txBox="1"/>
            <p:nvPr/>
          </p:nvSpPr>
          <p:spPr>
            <a:xfrm>
              <a:off x="1158785" y="939101"/>
              <a:ext cx="10006915" cy="1373324"/>
            </a:xfrm>
            <a:prstGeom prst="rect">
              <a:avLst/>
            </a:prstGeom>
          </p:spPr>
          <p:txBody>
            <a:bodyPr lIns="0" tIns="0" rIns="0" bIns="0" rtlCol="0" anchor="t">
              <a:spAutoFit/>
            </a:bodyPr>
            <a:lstStyle/>
            <a:p>
              <a:pPr algn="r">
                <a:lnSpc>
                  <a:spcPts val="8226"/>
                </a:lnSpc>
              </a:pPr>
              <a:endParaRPr/>
            </a:p>
          </p:txBody>
        </p:sp>
        <p:sp>
          <p:nvSpPr>
            <p:cNvPr id="6" name="TextBox 6"/>
            <p:cNvSpPr txBox="1"/>
            <p:nvPr/>
          </p:nvSpPr>
          <p:spPr>
            <a:xfrm>
              <a:off x="2193297" y="3544604"/>
              <a:ext cx="7937891" cy="473936"/>
            </a:xfrm>
            <a:prstGeom prst="rect">
              <a:avLst/>
            </a:prstGeom>
          </p:spPr>
          <p:txBody>
            <a:bodyPr lIns="0" tIns="0" rIns="0" bIns="0" rtlCol="0" anchor="t">
              <a:spAutoFit/>
            </a:bodyPr>
            <a:lstStyle/>
            <a:p>
              <a:pPr algn="ctr">
                <a:lnSpc>
                  <a:spcPts val="3076"/>
                </a:lnSpc>
              </a:pPr>
              <a:endParaRPr/>
            </a:p>
          </p:txBody>
        </p:sp>
      </p:grpSp>
      <p:grpSp>
        <p:nvGrpSpPr>
          <p:cNvPr id="7" name="Group 7"/>
          <p:cNvGrpSpPr>
            <a:grpSpLocks noChangeAspect="1"/>
          </p:cNvGrpSpPr>
          <p:nvPr/>
        </p:nvGrpSpPr>
        <p:grpSpPr>
          <a:xfrm>
            <a:off x="9345549" y="3150796"/>
            <a:ext cx="3986365" cy="398634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US"/>
            </a:p>
          </p:txBody>
        </p:sp>
      </p:grpSp>
      <p:grpSp>
        <p:nvGrpSpPr>
          <p:cNvPr id="9" name="Group 9"/>
          <p:cNvGrpSpPr>
            <a:grpSpLocks noChangeAspect="1"/>
          </p:cNvGrpSpPr>
          <p:nvPr/>
        </p:nvGrpSpPr>
        <p:grpSpPr>
          <a:xfrm>
            <a:off x="5152354" y="3149855"/>
            <a:ext cx="3987306" cy="3987290"/>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txBody>
            <a:bodyPr/>
            <a:lstStyle/>
            <a:p>
              <a:endParaRPr lang="en-US"/>
            </a:p>
          </p:txBody>
        </p:sp>
      </p:grpSp>
      <p:grpSp>
        <p:nvGrpSpPr>
          <p:cNvPr id="11" name="Group 11"/>
          <p:cNvGrpSpPr>
            <a:grpSpLocks noChangeAspect="1"/>
          </p:cNvGrpSpPr>
          <p:nvPr/>
        </p:nvGrpSpPr>
        <p:grpSpPr>
          <a:xfrm>
            <a:off x="886622" y="3149855"/>
            <a:ext cx="3987306" cy="398729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99" r="-24999"/>
              </a:stretch>
            </a:blipFill>
          </p:spPr>
          <p:txBody>
            <a:bodyPr/>
            <a:lstStyle/>
            <a:p>
              <a:endParaRPr lang="en-US"/>
            </a:p>
          </p:txBody>
        </p:sp>
      </p:grpSp>
      <p:grpSp>
        <p:nvGrpSpPr>
          <p:cNvPr id="13" name="Group 13"/>
          <p:cNvGrpSpPr>
            <a:grpSpLocks noChangeAspect="1"/>
          </p:cNvGrpSpPr>
          <p:nvPr/>
        </p:nvGrpSpPr>
        <p:grpSpPr>
          <a:xfrm>
            <a:off x="13541464" y="3149855"/>
            <a:ext cx="3986365" cy="398634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99" r="-24999"/>
              </a:stretch>
            </a:blipFill>
          </p:spPr>
          <p:txBody>
            <a:bodyPr/>
            <a:lstStyle/>
            <a:p>
              <a:endParaRPr lang="en-US"/>
            </a:p>
          </p:txBody>
        </p:sp>
      </p:grpSp>
      <p:sp>
        <p:nvSpPr>
          <p:cNvPr id="15" name="AutoShape 15"/>
          <p:cNvSpPr/>
          <p:nvPr/>
        </p:nvSpPr>
        <p:spPr>
          <a:xfrm>
            <a:off x="-732778" y="9469677"/>
            <a:ext cx="19753557" cy="1218916"/>
          </a:xfrm>
          <a:prstGeom prst="rect">
            <a:avLst/>
          </a:prstGeom>
          <a:solidFill>
            <a:srgbClr val="68BBE3"/>
          </a:solidFill>
        </p:spPr>
        <p:txBody>
          <a:bodyPr/>
          <a:lstStyle/>
          <a:p>
            <a:endParaRPr lang="en-US"/>
          </a:p>
        </p:txBody>
      </p:sp>
      <p:sp>
        <p:nvSpPr>
          <p:cNvPr id="16" name="TextBox 16"/>
          <p:cNvSpPr txBox="1"/>
          <p:nvPr/>
        </p:nvSpPr>
        <p:spPr>
          <a:xfrm>
            <a:off x="515104" y="835197"/>
            <a:ext cx="16230600" cy="3488055"/>
          </a:xfrm>
          <a:prstGeom prst="rect">
            <a:avLst/>
          </a:prstGeom>
        </p:spPr>
        <p:txBody>
          <a:bodyPr lIns="0" tIns="0" rIns="0" bIns="0" rtlCol="0" anchor="t">
            <a:spAutoFit/>
          </a:bodyPr>
          <a:lstStyle/>
          <a:p>
            <a:pPr>
              <a:lnSpc>
                <a:spcPts val="13860"/>
              </a:lnSpc>
              <a:spcBef>
                <a:spcPct val="0"/>
              </a:spcBef>
            </a:pPr>
            <a:r>
              <a:rPr lang="en-US" sz="11000" spc="99">
                <a:solidFill>
                  <a:srgbClr val="FFF8EE"/>
                </a:solidFill>
                <a:latin typeface="Binate Bold"/>
              </a:rPr>
              <a:t>How do we do it?</a:t>
            </a:r>
          </a:p>
          <a:p>
            <a:pPr>
              <a:lnSpc>
                <a:spcPts val="13860"/>
              </a:lnSpc>
              <a:spcBef>
                <a:spcPct val="0"/>
              </a:spcBef>
            </a:pPr>
            <a:endParaRPr lang="en-US" sz="11000" spc="99">
              <a:solidFill>
                <a:srgbClr val="FFF8EE"/>
              </a:solidFill>
              <a:latin typeface="Binate Bold"/>
            </a:endParaRPr>
          </a:p>
        </p:txBody>
      </p:sp>
      <p:sp>
        <p:nvSpPr>
          <p:cNvPr id="17" name="TextBox 17"/>
          <p:cNvSpPr txBox="1"/>
          <p:nvPr/>
        </p:nvSpPr>
        <p:spPr>
          <a:xfrm>
            <a:off x="1189141" y="7732421"/>
            <a:ext cx="3382268" cy="779628"/>
          </a:xfrm>
          <a:prstGeom prst="rect">
            <a:avLst/>
          </a:prstGeom>
        </p:spPr>
        <p:txBody>
          <a:bodyPr lIns="0" tIns="0" rIns="0" bIns="0" rtlCol="0" anchor="t">
            <a:spAutoFit/>
          </a:bodyPr>
          <a:lstStyle/>
          <a:p>
            <a:pPr algn="ctr">
              <a:lnSpc>
                <a:spcPts val="6378"/>
              </a:lnSpc>
            </a:pPr>
            <a:r>
              <a:rPr lang="en-US" sz="4555">
                <a:solidFill>
                  <a:srgbClr val="FFF8EE"/>
                </a:solidFill>
                <a:latin typeface="Binate"/>
              </a:rPr>
              <a:t>1:1 Meetings</a:t>
            </a:r>
          </a:p>
        </p:txBody>
      </p:sp>
      <p:sp>
        <p:nvSpPr>
          <p:cNvPr id="18" name="TextBox 18"/>
          <p:cNvSpPr txBox="1"/>
          <p:nvPr/>
        </p:nvSpPr>
        <p:spPr>
          <a:xfrm>
            <a:off x="5591696" y="7465922"/>
            <a:ext cx="3108623" cy="1589253"/>
          </a:xfrm>
          <a:prstGeom prst="rect">
            <a:avLst/>
          </a:prstGeom>
        </p:spPr>
        <p:txBody>
          <a:bodyPr lIns="0" tIns="0" rIns="0" bIns="0" rtlCol="0" anchor="t">
            <a:spAutoFit/>
          </a:bodyPr>
          <a:lstStyle/>
          <a:p>
            <a:pPr algn="ctr">
              <a:lnSpc>
                <a:spcPts val="6378"/>
              </a:lnSpc>
            </a:pPr>
            <a:r>
              <a:rPr lang="en-US" sz="4555">
                <a:solidFill>
                  <a:srgbClr val="FFF8EE"/>
                </a:solidFill>
                <a:latin typeface="Binate"/>
              </a:rPr>
              <a:t>Success </a:t>
            </a:r>
          </a:p>
          <a:p>
            <a:pPr algn="ctr">
              <a:lnSpc>
                <a:spcPts val="6378"/>
              </a:lnSpc>
            </a:pPr>
            <a:r>
              <a:rPr lang="en-US" sz="4555">
                <a:solidFill>
                  <a:srgbClr val="FFF8EE"/>
                </a:solidFill>
                <a:latin typeface="Binate"/>
              </a:rPr>
              <a:t>Workshops</a:t>
            </a:r>
          </a:p>
        </p:txBody>
      </p:sp>
      <p:sp>
        <p:nvSpPr>
          <p:cNvPr id="19" name="TextBox 19"/>
          <p:cNvSpPr txBox="1"/>
          <p:nvPr/>
        </p:nvSpPr>
        <p:spPr>
          <a:xfrm>
            <a:off x="9525517" y="7465922"/>
            <a:ext cx="3492798" cy="1589253"/>
          </a:xfrm>
          <a:prstGeom prst="rect">
            <a:avLst/>
          </a:prstGeom>
        </p:spPr>
        <p:txBody>
          <a:bodyPr lIns="0" tIns="0" rIns="0" bIns="0" rtlCol="0" anchor="t">
            <a:spAutoFit/>
          </a:bodyPr>
          <a:lstStyle/>
          <a:p>
            <a:pPr algn="ctr">
              <a:lnSpc>
                <a:spcPts val="6378"/>
              </a:lnSpc>
            </a:pPr>
            <a:r>
              <a:rPr lang="en-US" sz="4555">
                <a:solidFill>
                  <a:srgbClr val="FFF8EE"/>
                </a:solidFill>
                <a:latin typeface="Binate"/>
              </a:rPr>
              <a:t>Community </a:t>
            </a:r>
          </a:p>
          <a:p>
            <a:pPr algn="ctr">
              <a:lnSpc>
                <a:spcPts val="6378"/>
              </a:lnSpc>
            </a:pPr>
            <a:r>
              <a:rPr lang="en-US" sz="4555">
                <a:solidFill>
                  <a:srgbClr val="FFF8EE"/>
                </a:solidFill>
                <a:latin typeface="Binate"/>
              </a:rPr>
              <a:t>Building</a:t>
            </a:r>
          </a:p>
        </p:txBody>
      </p:sp>
      <p:sp>
        <p:nvSpPr>
          <p:cNvPr id="20" name="TextBox 20"/>
          <p:cNvSpPr txBox="1"/>
          <p:nvPr/>
        </p:nvSpPr>
        <p:spPr>
          <a:xfrm>
            <a:off x="13913809" y="7465922"/>
            <a:ext cx="3241675" cy="1589253"/>
          </a:xfrm>
          <a:prstGeom prst="rect">
            <a:avLst/>
          </a:prstGeom>
        </p:spPr>
        <p:txBody>
          <a:bodyPr lIns="0" tIns="0" rIns="0" bIns="0" rtlCol="0" anchor="t">
            <a:spAutoFit/>
          </a:bodyPr>
          <a:lstStyle/>
          <a:p>
            <a:pPr algn="ctr">
              <a:lnSpc>
                <a:spcPts val="6378"/>
              </a:lnSpc>
            </a:pPr>
            <a:r>
              <a:rPr lang="en-US" sz="4555">
                <a:solidFill>
                  <a:srgbClr val="FFF8EE"/>
                </a:solidFill>
                <a:latin typeface="Binate"/>
              </a:rPr>
              <a:t>Resource</a:t>
            </a:r>
          </a:p>
          <a:p>
            <a:pPr algn="ctr">
              <a:lnSpc>
                <a:spcPts val="6378"/>
              </a:lnSpc>
            </a:pPr>
            <a:r>
              <a:rPr lang="en-US" sz="4555">
                <a:solidFill>
                  <a:srgbClr val="FFF8EE"/>
                </a:solidFill>
                <a:latin typeface="Binate"/>
              </a:rPr>
              <a:t>Connection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sp>
        <p:nvSpPr>
          <p:cNvPr id="3" name="Freeform 3"/>
          <p:cNvSpPr/>
          <p:nvPr/>
        </p:nvSpPr>
        <p:spPr>
          <a:xfrm>
            <a:off x="-20426" y="0"/>
            <a:ext cx="8809264" cy="9695157"/>
          </a:xfrm>
          <a:custGeom>
            <a:avLst/>
            <a:gdLst/>
            <a:ahLst/>
            <a:cxnLst/>
            <a:rect l="l" t="t" r="r" b="b"/>
            <a:pathLst>
              <a:path w="8809264" h="9695157">
                <a:moveTo>
                  <a:pt x="0" y="0"/>
                </a:moveTo>
                <a:lnTo>
                  <a:pt x="8809264" y="0"/>
                </a:lnTo>
                <a:lnTo>
                  <a:pt x="8809264" y="9695157"/>
                </a:lnTo>
                <a:lnTo>
                  <a:pt x="0" y="9695157"/>
                </a:lnTo>
                <a:lnTo>
                  <a:pt x="0" y="0"/>
                </a:lnTo>
                <a:close/>
              </a:path>
            </a:pathLst>
          </a:custGeom>
          <a:blipFill>
            <a:blip r:embed="rId3">
              <a:alphaModFix amt="34000"/>
            </a:blip>
            <a:stretch>
              <a:fillRect l="-31667" r="-33416"/>
            </a:stretch>
          </a:blipFill>
        </p:spPr>
        <p:txBody>
          <a:bodyPr/>
          <a:lstStyle/>
          <a:p>
            <a:endParaRPr lang="en-US"/>
          </a:p>
        </p:txBody>
      </p:sp>
      <p:sp>
        <p:nvSpPr>
          <p:cNvPr id="4" name="TextBox 4"/>
          <p:cNvSpPr txBox="1"/>
          <p:nvPr/>
        </p:nvSpPr>
        <p:spPr>
          <a:xfrm>
            <a:off x="891941" y="3433306"/>
            <a:ext cx="6984531" cy="2780921"/>
          </a:xfrm>
          <a:prstGeom prst="rect">
            <a:avLst/>
          </a:prstGeom>
        </p:spPr>
        <p:txBody>
          <a:bodyPr lIns="0" tIns="0" rIns="0" bIns="0" rtlCol="0" anchor="t">
            <a:spAutoFit/>
          </a:bodyPr>
          <a:lstStyle/>
          <a:p>
            <a:pPr>
              <a:lnSpc>
                <a:spcPts val="11087"/>
              </a:lnSpc>
            </a:pPr>
            <a:r>
              <a:rPr lang="en-US" sz="8799" spc="79">
                <a:solidFill>
                  <a:srgbClr val="FFF8EE"/>
                </a:solidFill>
                <a:latin typeface="Binate Bold"/>
              </a:rPr>
              <a:t>What do we expect?</a:t>
            </a:r>
          </a:p>
        </p:txBody>
      </p:sp>
      <p:sp>
        <p:nvSpPr>
          <p:cNvPr id="5" name="TextBox 5"/>
          <p:cNvSpPr txBox="1"/>
          <p:nvPr/>
        </p:nvSpPr>
        <p:spPr>
          <a:xfrm>
            <a:off x="8788838" y="477838"/>
            <a:ext cx="8896127" cy="8800935"/>
          </a:xfrm>
          <a:prstGeom prst="rect">
            <a:avLst/>
          </a:prstGeom>
        </p:spPr>
        <p:txBody>
          <a:bodyPr lIns="0" tIns="0" rIns="0" bIns="0" rtlCol="0" anchor="t">
            <a:spAutoFit/>
          </a:bodyPr>
          <a:lstStyle/>
          <a:p>
            <a:pPr>
              <a:lnSpc>
                <a:spcPts val="4620"/>
              </a:lnSpc>
            </a:pPr>
            <a:endParaRPr/>
          </a:p>
          <a:p>
            <a:pPr marL="712473" lvl="1" indent="-356237">
              <a:lnSpc>
                <a:spcPts val="4620"/>
              </a:lnSpc>
              <a:buFont typeface="Arial"/>
              <a:buChar char="•"/>
            </a:pPr>
            <a:r>
              <a:rPr lang="en-US" sz="3300">
                <a:solidFill>
                  <a:srgbClr val="FFF8EE"/>
                </a:solidFill>
                <a:latin typeface="Binate"/>
              </a:rPr>
              <a:t>Meet with us twice per semester (minimally!)</a:t>
            </a:r>
          </a:p>
          <a:p>
            <a:pPr marL="712473" lvl="1" indent="-356237">
              <a:lnSpc>
                <a:spcPts val="4620"/>
              </a:lnSpc>
              <a:buFont typeface="Arial"/>
              <a:buChar char="•"/>
            </a:pPr>
            <a:r>
              <a:rPr lang="en-US" sz="3300">
                <a:solidFill>
                  <a:srgbClr val="FFF8EE"/>
                </a:solidFill>
                <a:latin typeface="Binate"/>
              </a:rPr>
              <a:t>Meeting last 30-60 minutes depending on the need</a:t>
            </a:r>
          </a:p>
          <a:p>
            <a:pPr marL="712473" lvl="1" indent="-356237">
              <a:lnSpc>
                <a:spcPts val="4620"/>
              </a:lnSpc>
              <a:buFont typeface="Arial"/>
              <a:buChar char="•"/>
            </a:pPr>
            <a:r>
              <a:rPr lang="en-US" sz="3300">
                <a:solidFill>
                  <a:srgbClr val="FFF8EE"/>
                </a:solidFill>
                <a:latin typeface="Binate"/>
              </a:rPr>
              <a:t>Schedule meetings via my Bookings link</a:t>
            </a:r>
          </a:p>
          <a:p>
            <a:pPr marL="712473" lvl="1" indent="-356237">
              <a:lnSpc>
                <a:spcPts val="4620"/>
              </a:lnSpc>
              <a:buFont typeface="Arial"/>
              <a:buChar char="•"/>
            </a:pPr>
            <a:r>
              <a:rPr lang="en-US" sz="3300">
                <a:solidFill>
                  <a:srgbClr val="FFF8EE"/>
                </a:solidFill>
                <a:latin typeface="Binate"/>
              </a:rPr>
              <a:t>Meetings can happen in person or virtually - however you are most comfortable!</a:t>
            </a:r>
          </a:p>
          <a:p>
            <a:pPr marL="712473" lvl="1" indent="-356237">
              <a:lnSpc>
                <a:spcPts val="4620"/>
              </a:lnSpc>
              <a:buFont typeface="Arial"/>
              <a:buChar char="•"/>
            </a:pPr>
            <a:r>
              <a:rPr lang="en-US" sz="3300">
                <a:solidFill>
                  <a:srgbClr val="FFF8EE"/>
                </a:solidFill>
                <a:latin typeface="Binate"/>
              </a:rPr>
              <a:t>Need to reschedule? Please do so with 24-hour notice</a:t>
            </a:r>
          </a:p>
          <a:p>
            <a:pPr marL="712473" lvl="1" indent="-356237">
              <a:lnSpc>
                <a:spcPts val="4620"/>
              </a:lnSpc>
              <a:buFont typeface="Arial"/>
              <a:buChar char="•"/>
            </a:pPr>
            <a:r>
              <a:rPr lang="en-US" sz="3300">
                <a:solidFill>
                  <a:srgbClr val="FFF8EE"/>
                </a:solidFill>
                <a:latin typeface="Binate"/>
              </a:rPr>
              <a:t>Be proactive </a:t>
            </a:r>
          </a:p>
          <a:p>
            <a:pPr marL="712473" lvl="1" indent="-356237">
              <a:lnSpc>
                <a:spcPts val="4620"/>
              </a:lnSpc>
              <a:buFont typeface="Arial"/>
              <a:buChar char="•"/>
            </a:pPr>
            <a:r>
              <a:rPr lang="en-US" sz="3300">
                <a:solidFill>
                  <a:srgbClr val="FFF8EE"/>
                </a:solidFill>
                <a:latin typeface="Binate"/>
              </a:rPr>
              <a:t>Communicate with us</a:t>
            </a:r>
          </a:p>
          <a:p>
            <a:pPr marL="712473" lvl="1" indent="-356237">
              <a:lnSpc>
                <a:spcPts val="4620"/>
              </a:lnSpc>
              <a:buFont typeface="Arial"/>
              <a:buChar char="•"/>
            </a:pPr>
            <a:r>
              <a:rPr lang="en-US" sz="3300">
                <a:solidFill>
                  <a:srgbClr val="FFF8EE"/>
                </a:solidFill>
                <a:latin typeface="Binate"/>
              </a:rPr>
              <a:t>Ask questions</a:t>
            </a:r>
          </a:p>
          <a:p>
            <a:pPr>
              <a:lnSpc>
                <a:spcPts val="4620"/>
              </a:lnSpc>
            </a:pPr>
            <a:endParaRPr lang="en-US" sz="3300">
              <a:solidFill>
                <a:srgbClr val="FFF8EE"/>
              </a:solidFill>
              <a:latin typeface="Binat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sp>
        <p:nvSpPr>
          <p:cNvPr id="3" name="Freeform 3"/>
          <p:cNvSpPr/>
          <p:nvPr/>
        </p:nvSpPr>
        <p:spPr>
          <a:xfrm rot="1055293">
            <a:off x="9604477" y="1785887"/>
            <a:ext cx="8223047" cy="4319887"/>
          </a:xfrm>
          <a:custGeom>
            <a:avLst/>
            <a:gdLst/>
            <a:ahLst/>
            <a:cxnLst/>
            <a:rect l="l" t="t" r="r" b="b"/>
            <a:pathLst>
              <a:path w="8223047" h="4319887">
                <a:moveTo>
                  <a:pt x="0" y="0"/>
                </a:moveTo>
                <a:lnTo>
                  <a:pt x="8223046" y="0"/>
                </a:lnTo>
                <a:lnTo>
                  <a:pt x="8223046" y="4319887"/>
                </a:lnTo>
                <a:lnTo>
                  <a:pt x="0" y="4319887"/>
                </a:lnTo>
                <a:lnTo>
                  <a:pt x="0" y="0"/>
                </a:lnTo>
                <a:close/>
              </a:path>
            </a:pathLst>
          </a:custGeom>
          <a:blipFill>
            <a:blip r:embed="rId3"/>
            <a:stretch>
              <a:fillRect r="-3007"/>
            </a:stretch>
          </a:blipFill>
        </p:spPr>
        <p:txBody>
          <a:bodyPr/>
          <a:lstStyle/>
          <a:p>
            <a:endParaRPr lang="en-US"/>
          </a:p>
        </p:txBody>
      </p:sp>
      <p:sp>
        <p:nvSpPr>
          <p:cNvPr id="11" name="TextBox 11"/>
          <p:cNvSpPr txBox="1"/>
          <p:nvPr/>
        </p:nvSpPr>
        <p:spPr>
          <a:xfrm>
            <a:off x="842454" y="863537"/>
            <a:ext cx="14113129" cy="5412700"/>
          </a:xfrm>
          <a:prstGeom prst="rect">
            <a:avLst/>
          </a:prstGeom>
        </p:spPr>
        <p:txBody>
          <a:bodyPr lIns="0" tIns="0" rIns="0" bIns="0" rtlCol="0" anchor="t">
            <a:spAutoFit/>
          </a:bodyPr>
          <a:lstStyle/>
          <a:p>
            <a:pPr>
              <a:lnSpc>
                <a:spcPts val="5062"/>
              </a:lnSpc>
            </a:pPr>
            <a:r>
              <a:rPr lang="en-US" sz="6099" spc="54">
                <a:solidFill>
                  <a:srgbClr val="FFF8EE"/>
                </a:solidFill>
                <a:latin typeface="Binate Bold"/>
              </a:rPr>
              <a:t>Upcoming Events</a:t>
            </a:r>
          </a:p>
          <a:p>
            <a:pPr>
              <a:lnSpc>
                <a:spcPts val="5919"/>
              </a:lnSpc>
            </a:pPr>
            <a:endParaRPr lang="en-US" sz="6099" spc="54">
              <a:solidFill>
                <a:srgbClr val="FFF8EE"/>
              </a:solidFill>
              <a:latin typeface="Binate Bold"/>
            </a:endParaRPr>
          </a:p>
          <a:p>
            <a:pPr>
              <a:lnSpc>
                <a:spcPts val="5179"/>
              </a:lnSpc>
            </a:pPr>
            <a:r>
              <a:rPr lang="en-US" sz="3499" spc="31">
                <a:solidFill>
                  <a:srgbClr val="FFF8EE"/>
                </a:solidFill>
                <a:latin typeface="Binate Bold"/>
              </a:rPr>
              <a:t>Weeks of Welcome</a:t>
            </a:r>
          </a:p>
          <a:p>
            <a:pPr>
              <a:lnSpc>
                <a:spcPts val="4440"/>
              </a:lnSpc>
            </a:pPr>
            <a:r>
              <a:rPr lang="en-US" sz="3000" spc="27">
                <a:solidFill>
                  <a:srgbClr val="FFF8EE"/>
                </a:solidFill>
                <a:latin typeface="Binate"/>
              </a:rPr>
              <a:t>Wednesday, August 27</a:t>
            </a:r>
            <a:r>
              <a:rPr lang="en-US" sz="3000" spc="27" baseline="30000">
                <a:solidFill>
                  <a:srgbClr val="FFF8EE"/>
                </a:solidFill>
                <a:latin typeface="Binate"/>
              </a:rPr>
              <a:t>th</a:t>
            </a:r>
            <a:r>
              <a:rPr lang="en-US" sz="3000" spc="27">
                <a:solidFill>
                  <a:srgbClr val="FFF8EE"/>
                </a:solidFill>
                <a:latin typeface="Binate"/>
              </a:rPr>
              <a:t>, 2pm-6pm</a:t>
            </a:r>
          </a:p>
          <a:p>
            <a:pPr>
              <a:lnSpc>
                <a:spcPts val="4440"/>
              </a:lnSpc>
            </a:pPr>
            <a:r>
              <a:rPr lang="en-US" sz="3000" spc="27">
                <a:solidFill>
                  <a:srgbClr val="FFF8EE"/>
                </a:solidFill>
                <a:latin typeface="Binate"/>
              </a:rPr>
              <a:t>The </a:t>
            </a:r>
            <a:r>
              <a:rPr lang="en-US" sz="3000" spc="27" err="1">
                <a:solidFill>
                  <a:srgbClr val="FFF8EE"/>
                </a:solidFill>
                <a:latin typeface="Binate"/>
              </a:rPr>
              <a:t>Makery</a:t>
            </a:r>
            <a:r>
              <a:rPr lang="en-US" sz="3000" spc="27">
                <a:solidFill>
                  <a:srgbClr val="FFF8EE"/>
                </a:solidFill>
                <a:latin typeface="Binate"/>
              </a:rPr>
              <a:t> – 2nd floor of Kellogg Library</a:t>
            </a:r>
          </a:p>
          <a:p>
            <a:pPr>
              <a:lnSpc>
                <a:spcPts val="4440"/>
              </a:lnSpc>
            </a:pPr>
            <a:endParaRPr lang="en-US" sz="3000" spc="27">
              <a:solidFill>
                <a:srgbClr val="FFF8EE"/>
              </a:solidFill>
              <a:latin typeface="Binate"/>
            </a:endParaRPr>
          </a:p>
          <a:p>
            <a:pPr>
              <a:lnSpc>
                <a:spcPts val="4440"/>
              </a:lnSpc>
            </a:pPr>
            <a:r>
              <a:rPr lang="en-US" sz="3200" spc="31">
                <a:solidFill>
                  <a:srgbClr val="FFF8EE"/>
                </a:solidFill>
                <a:latin typeface="Binate Bold"/>
              </a:rPr>
              <a:t>Open House for ALL 1st year Students</a:t>
            </a:r>
          </a:p>
          <a:p>
            <a:pPr>
              <a:lnSpc>
                <a:spcPts val="4440"/>
              </a:lnSpc>
            </a:pPr>
            <a:r>
              <a:rPr lang="en-US" sz="3000" spc="27">
                <a:solidFill>
                  <a:srgbClr val="FFF8EE"/>
                </a:solidFill>
                <a:latin typeface="Binate"/>
              </a:rPr>
              <a:t>Monday-Friday, August 25th-September 5th, 9am-5pm</a:t>
            </a:r>
          </a:p>
          <a:p>
            <a:pPr>
              <a:lnSpc>
                <a:spcPts val="4440"/>
              </a:lnSpc>
            </a:pPr>
            <a:r>
              <a:rPr lang="en-US" sz="3000" spc="27">
                <a:solidFill>
                  <a:srgbClr val="FFF8EE"/>
                </a:solidFill>
                <a:latin typeface="Binate"/>
              </a:rPr>
              <a:t>Office of Success Coaching (University Commons 130)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grpSp>
        <p:nvGrpSpPr>
          <p:cNvPr id="3" name="Group 3"/>
          <p:cNvGrpSpPr/>
          <p:nvPr/>
        </p:nvGrpSpPr>
        <p:grpSpPr>
          <a:xfrm>
            <a:off x="8798146" y="1028700"/>
            <a:ext cx="531939" cy="8229600"/>
            <a:chOff x="0" y="0"/>
            <a:chExt cx="709252" cy="10972800"/>
          </a:xfrm>
        </p:grpSpPr>
        <p:sp>
          <p:nvSpPr>
            <p:cNvPr id="4" name="AutoShape 4"/>
            <p:cNvSpPr/>
            <p:nvPr/>
          </p:nvSpPr>
          <p:spPr>
            <a:xfrm>
              <a:off x="305602" y="0"/>
              <a:ext cx="98049" cy="10972800"/>
            </a:xfrm>
            <a:prstGeom prst="rect">
              <a:avLst/>
            </a:prstGeom>
            <a:solidFill>
              <a:srgbClr val="FCECCD"/>
            </a:solidFill>
          </p:spPr>
          <p:txBody>
            <a:bodyPr/>
            <a:lstStyle/>
            <a:p>
              <a:endParaRPr lang="en-US"/>
            </a:p>
          </p:txBody>
        </p:sp>
        <p:grpSp>
          <p:nvGrpSpPr>
            <p:cNvPr id="5" name="Group 5"/>
            <p:cNvGrpSpPr/>
            <p:nvPr/>
          </p:nvGrpSpPr>
          <p:grpSpPr>
            <a:xfrm>
              <a:off x="0" y="433928"/>
              <a:ext cx="709252" cy="70925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ECCD"/>
              </a:solidFill>
            </p:spPr>
            <p:txBody>
              <a:bodyPr/>
              <a:lstStyle/>
              <a:p>
                <a:endParaRPr lang="en-US"/>
              </a:p>
            </p:txBody>
          </p:sp>
        </p:grpSp>
        <p:grpSp>
          <p:nvGrpSpPr>
            <p:cNvPr id="7" name="Group 7"/>
            <p:cNvGrpSpPr/>
            <p:nvPr/>
          </p:nvGrpSpPr>
          <p:grpSpPr>
            <a:xfrm>
              <a:off x="0" y="2627218"/>
              <a:ext cx="709252" cy="70925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ECCD"/>
              </a:solidFill>
            </p:spPr>
            <p:txBody>
              <a:bodyPr/>
              <a:lstStyle/>
              <a:p>
                <a:endParaRPr lang="en-US"/>
              </a:p>
            </p:txBody>
          </p:sp>
        </p:grpSp>
        <p:grpSp>
          <p:nvGrpSpPr>
            <p:cNvPr id="9" name="Group 9"/>
            <p:cNvGrpSpPr/>
            <p:nvPr/>
          </p:nvGrpSpPr>
          <p:grpSpPr>
            <a:xfrm>
              <a:off x="0" y="4972619"/>
              <a:ext cx="709252" cy="70925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ECCD"/>
              </a:solidFill>
            </p:spPr>
            <p:txBody>
              <a:bodyPr/>
              <a:lstStyle/>
              <a:p>
                <a:endParaRPr lang="en-US"/>
              </a:p>
            </p:txBody>
          </p:sp>
        </p:grpSp>
        <p:grpSp>
          <p:nvGrpSpPr>
            <p:cNvPr id="11" name="Group 11"/>
            <p:cNvGrpSpPr/>
            <p:nvPr/>
          </p:nvGrpSpPr>
          <p:grpSpPr>
            <a:xfrm>
              <a:off x="0" y="7165909"/>
              <a:ext cx="709252" cy="70925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ECCD"/>
              </a:solidFill>
            </p:spPr>
            <p:txBody>
              <a:bodyPr/>
              <a:lstStyle/>
              <a:p>
                <a:endParaRPr lang="en-US"/>
              </a:p>
            </p:txBody>
          </p:sp>
        </p:grpSp>
        <p:grpSp>
          <p:nvGrpSpPr>
            <p:cNvPr id="13" name="Group 13"/>
            <p:cNvGrpSpPr/>
            <p:nvPr/>
          </p:nvGrpSpPr>
          <p:grpSpPr>
            <a:xfrm>
              <a:off x="0" y="9213438"/>
              <a:ext cx="709252" cy="70925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ECCD"/>
              </a:solidFill>
            </p:spPr>
            <p:txBody>
              <a:bodyPr/>
              <a:lstStyle/>
              <a:p>
                <a:endParaRPr lang="en-US"/>
              </a:p>
            </p:txBody>
          </p:sp>
        </p:grpSp>
      </p:grpSp>
      <p:sp>
        <p:nvSpPr>
          <p:cNvPr id="15" name="Freeform 15"/>
          <p:cNvSpPr/>
          <p:nvPr/>
        </p:nvSpPr>
        <p:spPr>
          <a:xfrm>
            <a:off x="1930537" y="3557444"/>
            <a:ext cx="5282925" cy="5282925"/>
          </a:xfrm>
          <a:custGeom>
            <a:avLst/>
            <a:gdLst/>
            <a:ahLst/>
            <a:cxnLst/>
            <a:rect l="l" t="t" r="r" b="b"/>
            <a:pathLst>
              <a:path w="5282925" h="5282925">
                <a:moveTo>
                  <a:pt x="0" y="0"/>
                </a:moveTo>
                <a:lnTo>
                  <a:pt x="5282926" y="0"/>
                </a:lnTo>
                <a:lnTo>
                  <a:pt x="5282926" y="5282925"/>
                </a:lnTo>
                <a:lnTo>
                  <a:pt x="0" y="5282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0" y="1572193"/>
            <a:ext cx="9144000" cy="1480946"/>
          </a:xfrm>
          <a:prstGeom prst="rect">
            <a:avLst/>
          </a:prstGeom>
        </p:spPr>
        <p:txBody>
          <a:bodyPr lIns="0" tIns="0" rIns="0" bIns="0" rtlCol="0" anchor="t">
            <a:spAutoFit/>
          </a:bodyPr>
          <a:lstStyle/>
          <a:p>
            <a:pPr algn="ctr">
              <a:lnSpc>
                <a:spcPts val="11844"/>
              </a:lnSpc>
            </a:pPr>
            <a:r>
              <a:rPr lang="en-US" sz="9400" spc="84">
                <a:solidFill>
                  <a:srgbClr val="FFF8EE"/>
                </a:solidFill>
                <a:latin typeface="Binate Bold"/>
              </a:rPr>
              <a:t>What's Next?</a:t>
            </a:r>
          </a:p>
        </p:txBody>
      </p:sp>
      <p:sp>
        <p:nvSpPr>
          <p:cNvPr id="17" name="TextBox 17"/>
          <p:cNvSpPr txBox="1"/>
          <p:nvPr/>
        </p:nvSpPr>
        <p:spPr>
          <a:xfrm>
            <a:off x="10043682" y="1303951"/>
            <a:ext cx="8244318" cy="500715"/>
          </a:xfrm>
          <a:prstGeom prst="rect">
            <a:avLst/>
          </a:prstGeom>
        </p:spPr>
        <p:txBody>
          <a:bodyPr lIns="0" tIns="0" rIns="0" bIns="0" rtlCol="0" anchor="t">
            <a:spAutoFit/>
          </a:bodyPr>
          <a:lstStyle/>
          <a:p>
            <a:pPr>
              <a:lnSpc>
                <a:spcPts val="4160"/>
              </a:lnSpc>
            </a:pPr>
            <a:r>
              <a:rPr lang="en-US" sz="3200" spc="320">
                <a:solidFill>
                  <a:srgbClr val="FFF8EE"/>
                </a:solidFill>
                <a:latin typeface="Binate"/>
              </a:rPr>
              <a:t>SCHEDULE YOUR FIRST MEETING</a:t>
            </a:r>
          </a:p>
        </p:txBody>
      </p:sp>
      <p:sp>
        <p:nvSpPr>
          <p:cNvPr id="18" name="TextBox 18"/>
          <p:cNvSpPr txBox="1"/>
          <p:nvPr/>
        </p:nvSpPr>
        <p:spPr>
          <a:xfrm>
            <a:off x="10043682" y="3024564"/>
            <a:ext cx="8244318" cy="511810"/>
          </a:xfrm>
          <a:prstGeom prst="rect">
            <a:avLst/>
          </a:prstGeom>
        </p:spPr>
        <p:txBody>
          <a:bodyPr lIns="0" tIns="0" rIns="0" bIns="0" rtlCol="0" anchor="t">
            <a:spAutoFit/>
          </a:bodyPr>
          <a:lstStyle/>
          <a:p>
            <a:pPr>
              <a:lnSpc>
                <a:spcPts val="4160"/>
              </a:lnSpc>
            </a:pPr>
            <a:r>
              <a:rPr lang="en-US" sz="3200" spc="320">
                <a:solidFill>
                  <a:srgbClr val="FFF8EE"/>
                </a:solidFill>
                <a:latin typeface="Binate"/>
              </a:rPr>
              <a:t>FOLLOW US ON SOCIAL MEDIA</a:t>
            </a:r>
          </a:p>
        </p:txBody>
      </p:sp>
      <p:sp>
        <p:nvSpPr>
          <p:cNvPr id="20" name="TextBox 20"/>
          <p:cNvSpPr txBox="1"/>
          <p:nvPr/>
        </p:nvSpPr>
        <p:spPr>
          <a:xfrm>
            <a:off x="10043682" y="6400190"/>
            <a:ext cx="7863940" cy="1035685"/>
          </a:xfrm>
          <a:prstGeom prst="rect">
            <a:avLst/>
          </a:prstGeom>
        </p:spPr>
        <p:txBody>
          <a:bodyPr wrap="square" lIns="0" tIns="0" rIns="0" bIns="0" rtlCol="0" anchor="t">
            <a:spAutoFit/>
          </a:bodyPr>
          <a:lstStyle/>
          <a:p>
            <a:pPr>
              <a:lnSpc>
                <a:spcPts val="4160"/>
              </a:lnSpc>
            </a:pPr>
            <a:r>
              <a:rPr lang="en-US" sz="3200" spc="320">
                <a:solidFill>
                  <a:srgbClr val="FFF8EE"/>
                </a:solidFill>
                <a:latin typeface="Binate"/>
              </a:rPr>
              <a:t>DOWNLOAD AND TURN ON YOUR TEAMS NOTIFICATIONS</a:t>
            </a:r>
          </a:p>
        </p:txBody>
      </p:sp>
      <p:sp>
        <p:nvSpPr>
          <p:cNvPr id="21" name="TextBox 21"/>
          <p:cNvSpPr txBox="1"/>
          <p:nvPr/>
        </p:nvSpPr>
        <p:spPr>
          <a:xfrm>
            <a:off x="10043682" y="8328559"/>
            <a:ext cx="7215618" cy="511810"/>
          </a:xfrm>
          <a:prstGeom prst="rect">
            <a:avLst/>
          </a:prstGeom>
        </p:spPr>
        <p:txBody>
          <a:bodyPr lIns="0" tIns="0" rIns="0" bIns="0" rtlCol="0" anchor="t">
            <a:spAutoFit/>
          </a:bodyPr>
          <a:lstStyle/>
          <a:p>
            <a:pPr>
              <a:lnSpc>
                <a:spcPts val="4160"/>
              </a:lnSpc>
            </a:pPr>
            <a:r>
              <a:rPr lang="en-US" sz="3200" spc="320">
                <a:solidFill>
                  <a:srgbClr val="FFF8EE"/>
                </a:solidFill>
                <a:latin typeface="Binate"/>
              </a:rPr>
              <a:t>I'M HERE FOR YOU!</a:t>
            </a:r>
          </a:p>
        </p:txBody>
      </p:sp>
      <p:sp>
        <p:nvSpPr>
          <p:cNvPr id="22" name="TextBox 21">
            <a:extLst>
              <a:ext uri="{FF2B5EF4-FFF2-40B4-BE49-F238E27FC236}">
                <a16:creationId xmlns:a16="http://schemas.microsoft.com/office/drawing/2014/main" id="{C34DC5C5-F6A0-7041-038A-20A693CAD741}"/>
              </a:ext>
            </a:extLst>
          </p:cNvPr>
          <p:cNvSpPr txBox="1"/>
          <p:nvPr/>
        </p:nvSpPr>
        <p:spPr>
          <a:xfrm>
            <a:off x="10043681" y="4883901"/>
            <a:ext cx="7215618" cy="511810"/>
          </a:xfrm>
          <a:prstGeom prst="rect">
            <a:avLst/>
          </a:prstGeom>
        </p:spPr>
        <p:txBody>
          <a:bodyPr lIns="0" tIns="0" rIns="0" bIns="0" rtlCol="0" anchor="t">
            <a:spAutoFit/>
          </a:bodyPr>
          <a:lstStyle/>
          <a:p>
            <a:pPr>
              <a:lnSpc>
                <a:spcPts val="4160"/>
              </a:lnSpc>
            </a:pPr>
            <a:r>
              <a:rPr lang="en-US" sz="3200" spc="320">
                <a:solidFill>
                  <a:srgbClr val="FFF8EE"/>
                </a:solidFill>
                <a:latin typeface="Binate"/>
              </a:rPr>
              <a:t>CHECK YOUR EMAIL</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sp>
        <p:nvSpPr>
          <p:cNvPr id="3" name="Freeform 3"/>
          <p:cNvSpPr/>
          <p:nvPr/>
        </p:nvSpPr>
        <p:spPr>
          <a:xfrm>
            <a:off x="4535987" y="450378"/>
            <a:ext cx="9214930" cy="2591699"/>
          </a:xfrm>
          <a:custGeom>
            <a:avLst/>
            <a:gdLst/>
            <a:ahLst/>
            <a:cxnLst/>
            <a:rect l="l" t="t" r="r" b="b"/>
            <a:pathLst>
              <a:path w="9214930" h="2591699">
                <a:moveTo>
                  <a:pt x="0" y="0"/>
                </a:moveTo>
                <a:lnTo>
                  <a:pt x="9214930" y="0"/>
                </a:lnTo>
                <a:lnTo>
                  <a:pt x="9214930" y="2591699"/>
                </a:lnTo>
                <a:lnTo>
                  <a:pt x="0" y="2591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97CB74BE-D59C-18E0-2142-A46A88C981A7}"/>
              </a:ext>
            </a:extLst>
          </p:cNvPr>
          <p:cNvPicPr>
            <a:picLocks noChangeAspect="1"/>
          </p:cNvPicPr>
          <p:nvPr/>
        </p:nvPicPr>
        <p:blipFill>
          <a:blip r:embed="rId4"/>
          <a:stretch>
            <a:fillRect/>
          </a:stretch>
        </p:blipFill>
        <p:spPr>
          <a:xfrm>
            <a:off x="6519144" y="3453399"/>
            <a:ext cx="5547204" cy="57131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060"/>
        </a:solidFill>
        <a:effectLst/>
      </p:bgPr>
    </p:bg>
    <p:spTree>
      <p:nvGrpSpPr>
        <p:cNvPr id="1" name=""/>
        <p:cNvGrpSpPr/>
        <p:nvPr/>
      </p:nvGrpSpPr>
      <p:grpSpPr>
        <a:xfrm>
          <a:off x="0" y="0"/>
          <a:ext cx="0" cy="0"/>
          <a:chOff x="0" y="0"/>
          <a:chExt cx="0" cy="0"/>
        </a:xfrm>
      </p:grpSpPr>
      <p:sp>
        <p:nvSpPr>
          <p:cNvPr id="2" name="AutoShape 2"/>
          <p:cNvSpPr/>
          <p:nvPr/>
        </p:nvSpPr>
        <p:spPr>
          <a:xfrm>
            <a:off x="-257179" y="9695157"/>
            <a:ext cx="18802359" cy="1183686"/>
          </a:xfrm>
          <a:prstGeom prst="rect">
            <a:avLst/>
          </a:prstGeom>
          <a:solidFill>
            <a:srgbClr val="68BBE3"/>
          </a:solidFill>
        </p:spPr>
        <p:txBody>
          <a:bodyPr/>
          <a:lstStyle/>
          <a:p>
            <a:endParaRPr lang="en-US"/>
          </a:p>
        </p:txBody>
      </p:sp>
      <p:sp>
        <p:nvSpPr>
          <p:cNvPr id="3" name="Freeform 3"/>
          <p:cNvSpPr/>
          <p:nvPr/>
        </p:nvSpPr>
        <p:spPr>
          <a:xfrm>
            <a:off x="225588" y="1841820"/>
            <a:ext cx="1606192" cy="1606192"/>
          </a:xfrm>
          <a:custGeom>
            <a:avLst/>
            <a:gdLst/>
            <a:ahLst/>
            <a:cxnLst/>
            <a:rect l="l" t="t" r="r" b="b"/>
            <a:pathLst>
              <a:path w="1606192" h="1606192">
                <a:moveTo>
                  <a:pt x="0" y="0"/>
                </a:moveTo>
                <a:lnTo>
                  <a:pt x="1606193" y="0"/>
                </a:lnTo>
                <a:lnTo>
                  <a:pt x="1606193" y="1606192"/>
                </a:lnTo>
                <a:lnTo>
                  <a:pt x="0" y="1606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25588" y="6576379"/>
            <a:ext cx="1612301" cy="1612301"/>
          </a:xfrm>
          <a:custGeom>
            <a:avLst/>
            <a:gdLst/>
            <a:ahLst/>
            <a:cxnLst/>
            <a:rect l="l" t="t" r="r" b="b"/>
            <a:pathLst>
              <a:path w="1612301" h="1612301">
                <a:moveTo>
                  <a:pt x="0" y="0"/>
                </a:moveTo>
                <a:lnTo>
                  <a:pt x="1612301" y="0"/>
                </a:lnTo>
                <a:lnTo>
                  <a:pt x="1612301" y="1612300"/>
                </a:lnTo>
                <a:lnTo>
                  <a:pt x="0" y="1612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39573" y="4213037"/>
            <a:ext cx="1598316" cy="1598316"/>
          </a:xfrm>
          <a:custGeom>
            <a:avLst/>
            <a:gdLst/>
            <a:ahLst/>
            <a:cxnLst/>
            <a:rect l="l" t="t" r="r" b="b"/>
            <a:pathLst>
              <a:path w="1598316" h="1598316">
                <a:moveTo>
                  <a:pt x="0" y="0"/>
                </a:moveTo>
                <a:lnTo>
                  <a:pt x="1598316" y="0"/>
                </a:lnTo>
                <a:lnTo>
                  <a:pt x="1598316" y="1598317"/>
                </a:lnTo>
                <a:lnTo>
                  <a:pt x="0" y="15983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695978" y="1926402"/>
            <a:ext cx="6585942" cy="4573270"/>
          </a:xfrm>
          <a:prstGeom prst="rect">
            <a:avLst/>
          </a:prstGeom>
        </p:spPr>
        <p:txBody>
          <a:bodyPr lIns="0" tIns="0" rIns="0" bIns="0" rtlCol="0" anchor="t">
            <a:spAutoFit/>
          </a:bodyPr>
          <a:lstStyle/>
          <a:p>
            <a:pPr algn="ctr">
              <a:lnSpc>
                <a:spcPts val="7279"/>
              </a:lnSpc>
            </a:pPr>
            <a:r>
              <a:rPr lang="en-US" sz="3800">
                <a:solidFill>
                  <a:srgbClr val="FFF8EE"/>
                </a:solidFill>
                <a:latin typeface="Binate" panose="020B0604020202020204" charset="0"/>
              </a:rPr>
              <a:t>success@csusm.edu</a:t>
            </a:r>
          </a:p>
          <a:p>
            <a:pPr algn="ctr">
              <a:lnSpc>
                <a:spcPts val="7279"/>
              </a:lnSpc>
            </a:pPr>
            <a:endParaRPr lang="en-US" sz="5199">
              <a:solidFill>
                <a:srgbClr val="FFF8EE"/>
              </a:solidFill>
              <a:latin typeface="Montserrat Light"/>
            </a:endParaRPr>
          </a:p>
          <a:p>
            <a:pPr algn="ctr">
              <a:lnSpc>
                <a:spcPts val="7279"/>
              </a:lnSpc>
            </a:pPr>
            <a:r>
              <a:rPr lang="en-US" sz="4000">
                <a:solidFill>
                  <a:srgbClr val="FFF8EE"/>
                </a:solidFill>
                <a:latin typeface="Binate" panose="020B0604020202020204" charset="0"/>
              </a:rPr>
              <a:t>Virtual Front Desk </a:t>
            </a:r>
          </a:p>
          <a:p>
            <a:pPr algn="ctr">
              <a:lnSpc>
                <a:spcPts val="7279"/>
              </a:lnSpc>
            </a:pPr>
            <a:r>
              <a:rPr lang="en-US" sz="4000">
                <a:solidFill>
                  <a:srgbClr val="FFF8EE"/>
                </a:solidFill>
                <a:latin typeface="Binate" panose="020B0604020202020204" charset="0"/>
              </a:rPr>
              <a:t>(MS Teams)</a:t>
            </a:r>
          </a:p>
          <a:p>
            <a:pPr algn="ctr">
              <a:lnSpc>
                <a:spcPts val="7279"/>
              </a:lnSpc>
            </a:pPr>
            <a:endParaRPr lang="en-US" sz="5199">
              <a:solidFill>
                <a:srgbClr val="FFF8EE"/>
              </a:solidFill>
              <a:latin typeface="Montserrat Light"/>
            </a:endParaRPr>
          </a:p>
        </p:txBody>
      </p:sp>
      <p:sp>
        <p:nvSpPr>
          <p:cNvPr id="9" name="Freeform 9"/>
          <p:cNvSpPr/>
          <p:nvPr/>
        </p:nvSpPr>
        <p:spPr>
          <a:xfrm rot="-5400000">
            <a:off x="5385061" y="4742853"/>
            <a:ext cx="8537860" cy="202774"/>
          </a:xfrm>
          <a:custGeom>
            <a:avLst/>
            <a:gdLst/>
            <a:ahLst/>
            <a:cxnLst/>
            <a:rect l="l" t="t" r="r" b="b"/>
            <a:pathLst>
              <a:path w="8537860" h="202774">
                <a:moveTo>
                  <a:pt x="0" y="0"/>
                </a:moveTo>
                <a:lnTo>
                  <a:pt x="8537860" y="0"/>
                </a:lnTo>
                <a:lnTo>
                  <a:pt x="8537860" y="202774"/>
                </a:lnTo>
                <a:lnTo>
                  <a:pt x="0" y="202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2287010" y="508635"/>
            <a:ext cx="5519285" cy="973455"/>
          </a:xfrm>
          <a:prstGeom prst="rect">
            <a:avLst/>
          </a:prstGeom>
        </p:spPr>
        <p:txBody>
          <a:bodyPr lIns="0" tIns="0" rIns="0" bIns="0" rtlCol="0" anchor="t">
            <a:spAutoFit/>
          </a:bodyPr>
          <a:lstStyle/>
          <a:p>
            <a:pPr>
              <a:lnSpc>
                <a:spcPts val="7860"/>
              </a:lnSpc>
            </a:pPr>
            <a:r>
              <a:rPr lang="en-US" sz="6000" spc="174">
                <a:solidFill>
                  <a:srgbClr val="FFF8EE"/>
                </a:solidFill>
                <a:latin typeface="Binate Bold"/>
              </a:rPr>
              <a:t>FOLLOW US!</a:t>
            </a:r>
          </a:p>
        </p:txBody>
      </p:sp>
      <p:sp>
        <p:nvSpPr>
          <p:cNvPr id="11" name="TextBox 11"/>
          <p:cNvSpPr txBox="1"/>
          <p:nvPr/>
        </p:nvSpPr>
        <p:spPr>
          <a:xfrm>
            <a:off x="2014630" y="2377987"/>
            <a:ext cx="6997272" cy="636906"/>
          </a:xfrm>
          <a:prstGeom prst="rect">
            <a:avLst/>
          </a:prstGeom>
        </p:spPr>
        <p:txBody>
          <a:bodyPr lIns="0" tIns="0" rIns="0" bIns="0" rtlCol="0" anchor="t">
            <a:spAutoFit/>
          </a:bodyPr>
          <a:lstStyle/>
          <a:p>
            <a:pPr>
              <a:lnSpc>
                <a:spcPts val="5319"/>
              </a:lnSpc>
            </a:pPr>
            <a:r>
              <a:rPr lang="en-US" sz="3799" spc="37">
                <a:solidFill>
                  <a:srgbClr val="FFF8EE"/>
                </a:solidFill>
                <a:latin typeface="Binate"/>
              </a:rPr>
              <a:t>Instagram: @csusmsuccess</a:t>
            </a:r>
          </a:p>
        </p:txBody>
      </p:sp>
      <p:sp>
        <p:nvSpPr>
          <p:cNvPr id="12" name="TextBox 12"/>
          <p:cNvSpPr txBox="1"/>
          <p:nvPr/>
        </p:nvSpPr>
        <p:spPr>
          <a:xfrm>
            <a:off x="2014630" y="4660405"/>
            <a:ext cx="6064045" cy="636906"/>
          </a:xfrm>
          <a:prstGeom prst="rect">
            <a:avLst/>
          </a:prstGeom>
        </p:spPr>
        <p:txBody>
          <a:bodyPr lIns="0" tIns="0" rIns="0" bIns="0" rtlCol="0" anchor="t">
            <a:spAutoFit/>
          </a:bodyPr>
          <a:lstStyle/>
          <a:p>
            <a:pPr>
              <a:lnSpc>
                <a:spcPts val="5319"/>
              </a:lnSpc>
            </a:pPr>
            <a:r>
              <a:rPr lang="en-US" sz="3799" spc="37">
                <a:solidFill>
                  <a:srgbClr val="FFF8EE"/>
                </a:solidFill>
                <a:latin typeface="Binate"/>
              </a:rPr>
              <a:t>TikTok: @csusmsuccess</a:t>
            </a:r>
          </a:p>
        </p:txBody>
      </p:sp>
      <p:sp>
        <p:nvSpPr>
          <p:cNvPr id="13" name="TextBox 13"/>
          <p:cNvSpPr txBox="1"/>
          <p:nvPr/>
        </p:nvSpPr>
        <p:spPr>
          <a:xfrm>
            <a:off x="2104866" y="6697364"/>
            <a:ext cx="8681349" cy="1303656"/>
          </a:xfrm>
          <a:prstGeom prst="rect">
            <a:avLst/>
          </a:prstGeom>
        </p:spPr>
        <p:txBody>
          <a:bodyPr lIns="0" tIns="0" rIns="0" bIns="0" rtlCol="0" anchor="t">
            <a:spAutoFit/>
          </a:bodyPr>
          <a:lstStyle/>
          <a:p>
            <a:pPr>
              <a:lnSpc>
                <a:spcPts val="5319"/>
              </a:lnSpc>
            </a:pPr>
            <a:r>
              <a:rPr lang="en-US" sz="3799" spc="37">
                <a:solidFill>
                  <a:srgbClr val="FFF8EE"/>
                </a:solidFill>
                <a:latin typeface="Binate"/>
              </a:rPr>
              <a:t>LinkedIn: CSUSM </a:t>
            </a:r>
          </a:p>
          <a:p>
            <a:pPr>
              <a:lnSpc>
                <a:spcPts val="5319"/>
              </a:lnSpc>
            </a:pPr>
            <a:r>
              <a:rPr lang="en-US" sz="3799" spc="37">
                <a:solidFill>
                  <a:srgbClr val="FFF8EE"/>
                </a:solidFill>
                <a:latin typeface="Binate"/>
              </a:rPr>
              <a:t>Student Success</a:t>
            </a:r>
          </a:p>
        </p:txBody>
      </p:sp>
      <p:sp>
        <p:nvSpPr>
          <p:cNvPr id="14" name="TextBox 14"/>
          <p:cNvSpPr txBox="1"/>
          <p:nvPr/>
        </p:nvSpPr>
        <p:spPr>
          <a:xfrm>
            <a:off x="11229307" y="508635"/>
            <a:ext cx="5590084" cy="973455"/>
          </a:xfrm>
          <a:prstGeom prst="rect">
            <a:avLst/>
          </a:prstGeom>
        </p:spPr>
        <p:txBody>
          <a:bodyPr lIns="0" tIns="0" rIns="0" bIns="0" rtlCol="0" anchor="t">
            <a:spAutoFit/>
          </a:bodyPr>
          <a:lstStyle/>
          <a:p>
            <a:pPr>
              <a:lnSpc>
                <a:spcPts val="7860"/>
              </a:lnSpc>
            </a:pPr>
            <a:r>
              <a:rPr lang="en-US" sz="6000" spc="174">
                <a:solidFill>
                  <a:srgbClr val="FFF8EE"/>
                </a:solidFill>
                <a:latin typeface="Binate Bold"/>
              </a:rPr>
              <a:t>CONTACT US!</a:t>
            </a:r>
          </a:p>
        </p:txBody>
      </p:sp>
      <p:pic>
        <p:nvPicPr>
          <p:cNvPr id="15" name="Picture 15">
            <a:extLst>
              <a:ext uri="{FF2B5EF4-FFF2-40B4-BE49-F238E27FC236}">
                <a16:creationId xmlns:a16="http://schemas.microsoft.com/office/drawing/2014/main" id="{3FCA1AC6-FC8D-B758-EF21-1A5CE60DB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4105" y="5879936"/>
            <a:ext cx="3233234" cy="323323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Slides>
  <Notes>7</Notes>
  <HiddenSlides>1</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2023 GEL Success Coaching Intro Slides</dc:title>
  <cp:lastModifiedBy>Samantha Bosch</cp:lastModifiedBy>
  <cp:revision>2</cp:revision>
  <dcterms:created xsi:type="dcterms:W3CDTF">2006-08-16T00:00:00Z</dcterms:created>
  <dcterms:modified xsi:type="dcterms:W3CDTF">2025-09-10T21:26:21Z</dcterms:modified>
  <dc:identifier>DAFqgPeSzLo</dc:identifier>
</cp:coreProperties>
</file>