
<file path=[Content_Types].xml><?xml version="1.0" encoding="utf-8"?>
<Types xmlns="http://schemas.openxmlformats.org/package/2006/content-types">
  <Default ContentType="image/gif" Extension="gif"/>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a9213030e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a9213030e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a9213030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a9213030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a9213030e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a9213030e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a picture of a black hole with a ring around it (Provided by Tenor)" id="54" name="Google Shape;54;p13"/>
          <p:cNvPicPr preferRelativeResize="0"/>
          <p:nvPr/>
        </p:nvPicPr>
        <p:blipFill>
          <a:blip r:embed="rId3">
            <a:alphaModFix/>
          </a:blip>
          <a:stretch>
            <a:fillRect/>
          </a:stretch>
        </p:blipFill>
        <p:spPr>
          <a:xfrm>
            <a:off x="0" y="0"/>
            <a:ext cx="9144000" cy="51228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6515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Hawking’s Theory:</a:t>
            </a:r>
            <a:endParaRPr/>
          </a:p>
        </p:txBody>
      </p:sp>
      <p:sp>
        <p:nvSpPr>
          <p:cNvPr id="60" name="Google Shape;60;p14"/>
          <p:cNvSpPr txBox="1"/>
          <p:nvPr>
            <p:ph idx="1" type="body"/>
          </p:nvPr>
        </p:nvSpPr>
        <p:spPr>
          <a:xfrm>
            <a:off x="365150" y="5727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Times New Roman"/>
                <a:ea typeface="Times New Roman"/>
                <a:cs typeface="Times New Roman"/>
                <a:sym typeface="Times New Roman"/>
              </a:rPr>
              <a:t>He proposed a theory which in short summary said that extreme black holes just couldn’t mathematically exist. But why?</a:t>
            </a:r>
            <a:endParaRPr sz="14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First </a:t>
            </a:r>
            <a:r>
              <a:rPr lang="en" sz="1400">
                <a:solidFill>
                  <a:schemeClr val="dk1"/>
                </a:solidFill>
                <a:latin typeface="Times New Roman"/>
                <a:ea typeface="Times New Roman"/>
                <a:cs typeface="Times New Roman"/>
                <a:sym typeface="Times New Roman"/>
              </a:rPr>
              <a:t>let's</a:t>
            </a:r>
            <a:r>
              <a:rPr lang="en" sz="1400">
                <a:solidFill>
                  <a:schemeClr val="dk1"/>
                </a:solidFill>
                <a:latin typeface="Times New Roman"/>
                <a:ea typeface="Times New Roman"/>
                <a:cs typeface="Times New Roman"/>
                <a:sym typeface="Times New Roman"/>
              </a:rPr>
              <a:t> find out what in the hell black holes even are.</a:t>
            </a:r>
            <a:endParaRPr sz="14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1"/>
                </a:solidFill>
                <a:latin typeface="Times New Roman"/>
                <a:ea typeface="Times New Roman"/>
                <a:cs typeface="Times New Roman"/>
                <a:sym typeface="Times New Roman"/>
              </a:rPr>
              <a:t>Einstein’s general theory of relativity:</a:t>
            </a:r>
            <a:endParaRPr sz="14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According to Einstein’s theory, nothing should be able to escape </a:t>
            </a:r>
            <a:r>
              <a:rPr lang="en" sz="1400">
                <a:solidFill>
                  <a:schemeClr val="dk1"/>
                </a:solidFill>
                <a:latin typeface="Times New Roman"/>
                <a:ea typeface="Times New Roman"/>
                <a:cs typeface="Times New Roman"/>
                <a:sym typeface="Times New Roman"/>
              </a:rPr>
              <a:t>black holes</a:t>
            </a:r>
            <a:endParaRPr sz="14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1"/>
                </a:solidFill>
                <a:latin typeface="Times New Roman"/>
                <a:ea typeface="Times New Roman"/>
                <a:cs typeface="Times New Roman"/>
                <a:sym typeface="Times New Roman"/>
              </a:rPr>
              <a:t>Black Holes:</a:t>
            </a:r>
            <a:endParaRPr sz="14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They are created after a dying star, which turns into a </a:t>
            </a:r>
            <a:r>
              <a:rPr lang="en" sz="1400">
                <a:solidFill>
                  <a:schemeClr val="dk1"/>
                </a:solidFill>
                <a:latin typeface="Times New Roman"/>
                <a:ea typeface="Times New Roman"/>
                <a:cs typeface="Times New Roman"/>
                <a:sym typeface="Times New Roman"/>
              </a:rPr>
              <a:t>supernova</a:t>
            </a:r>
            <a:r>
              <a:rPr lang="en" sz="1400">
                <a:solidFill>
                  <a:schemeClr val="dk1"/>
                </a:solidFill>
                <a:latin typeface="Times New Roman"/>
                <a:ea typeface="Times New Roman"/>
                <a:cs typeface="Times New Roman"/>
                <a:sym typeface="Times New Roman"/>
              </a:rPr>
              <a:t> but in all that mess there is still a singularity right in the middle of it all, and that’s where gravity starts to be pulled towards and there are two layers the first layer is the singularity and the second is unwanted material that gets pushed out into space.</a:t>
            </a:r>
            <a:endParaRPr sz="14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1"/>
                </a:solidFill>
                <a:latin typeface="Times New Roman"/>
                <a:ea typeface="Times New Roman"/>
                <a:cs typeface="Times New Roman"/>
                <a:sym typeface="Times New Roman"/>
              </a:rPr>
              <a:t>Extreme Black holes:</a:t>
            </a:r>
            <a:endParaRPr sz="14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As black holes consume or take in mass they spin faster and faster now some of these materials contain some charge so they get charge </a:t>
            </a:r>
            <a:r>
              <a:rPr lang="en" sz="1400">
                <a:solidFill>
                  <a:schemeClr val="dk1"/>
                </a:solidFill>
                <a:latin typeface="Times New Roman"/>
                <a:ea typeface="Times New Roman"/>
                <a:cs typeface="Times New Roman"/>
                <a:sym typeface="Times New Roman"/>
              </a:rPr>
              <a:t>as well</a:t>
            </a:r>
            <a:r>
              <a:rPr lang="en" sz="1400">
                <a:solidFill>
                  <a:schemeClr val="dk1"/>
                </a:solidFill>
                <a:latin typeface="Times New Roman"/>
                <a:ea typeface="Times New Roman"/>
                <a:cs typeface="Times New Roman"/>
                <a:sym typeface="Times New Roman"/>
              </a:rPr>
              <a:t> now, and when it reaches a point of having the maximum amount of charge and spin this is when we name it an extreme black hole</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Extreme black holes:</a:t>
            </a:r>
            <a:endParaRPr/>
          </a:p>
        </p:txBody>
      </p:sp>
      <p:sp>
        <p:nvSpPr>
          <p:cNvPr id="66" name="Google Shape;66;p15"/>
          <p:cNvSpPr txBox="1"/>
          <p:nvPr>
            <p:ph idx="1" type="body"/>
          </p:nvPr>
        </p:nvSpPr>
        <p:spPr>
          <a:xfrm>
            <a:off x="311700" y="572700"/>
            <a:ext cx="8520600" cy="3696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They don’t attract anything anymore because they are at their max</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But even then if something was to </a:t>
            </a:r>
            <a:r>
              <a:rPr lang="en" sz="1400">
                <a:solidFill>
                  <a:schemeClr val="dk1"/>
                </a:solidFill>
                <a:latin typeface="Times New Roman"/>
                <a:ea typeface="Times New Roman"/>
                <a:cs typeface="Times New Roman"/>
                <a:sym typeface="Times New Roman"/>
              </a:rPr>
              <a:t>accidentally</a:t>
            </a:r>
            <a:r>
              <a:rPr lang="en" sz="1400">
                <a:solidFill>
                  <a:schemeClr val="dk1"/>
                </a:solidFill>
                <a:latin typeface="Times New Roman"/>
                <a:ea typeface="Times New Roman"/>
                <a:cs typeface="Times New Roman"/>
                <a:sym typeface="Times New Roman"/>
              </a:rPr>
              <a:t> go towards it, it won’t escape.</a:t>
            </a:r>
            <a:endParaRPr sz="14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1"/>
                </a:solidFill>
                <a:latin typeface="Times New Roman"/>
                <a:ea typeface="Times New Roman"/>
                <a:cs typeface="Times New Roman"/>
                <a:sym typeface="Times New Roman"/>
              </a:rPr>
              <a:t>In 1973:</a:t>
            </a:r>
            <a:endParaRPr sz="1400">
              <a:solidFill>
                <a:schemeClr val="dk1"/>
              </a:solidFill>
              <a:latin typeface="Times New Roman"/>
              <a:ea typeface="Times New Roman"/>
              <a:cs typeface="Times New Roman"/>
              <a:sym typeface="Times New Roman"/>
            </a:endParaRPr>
          </a:p>
          <a:p>
            <a:pPr indent="-317500" lvl="0" marL="457200" rtl="0" algn="l">
              <a:spcBef>
                <a:spcPts val="120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Stephen</a:t>
            </a:r>
            <a:r>
              <a:rPr lang="en" sz="1400">
                <a:solidFill>
                  <a:schemeClr val="dk1"/>
                </a:solidFill>
                <a:latin typeface="Times New Roman"/>
                <a:ea typeface="Times New Roman"/>
                <a:cs typeface="Times New Roman"/>
                <a:sym typeface="Times New Roman"/>
              </a:rPr>
              <a:t> hawking’s with James Bardeen and Brandon Carter proclaimed that these extreme black holes could never exist in the real world. That there was no way they could form, but why?</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lang="en" sz="1400">
                <a:solidFill>
                  <a:schemeClr val="dk1"/>
                </a:solidFill>
                <a:latin typeface="Times New Roman"/>
                <a:ea typeface="Times New Roman"/>
                <a:cs typeface="Times New Roman"/>
                <a:sym typeface="Times New Roman"/>
              </a:rPr>
              <a:t>They introduced 4 laws of black holes</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AutoNum type="arabicPeriod"/>
            </a:pPr>
            <a:r>
              <a:rPr lang="en" sz="1400">
                <a:solidFill>
                  <a:schemeClr val="dk1"/>
                </a:solidFill>
                <a:latin typeface="Times New Roman"/>
                <a:ea typeface="Times New Roman"/>
                <a:cs typeface="Times New Roman"/>
                <a:sym typeface="Times New Roman"/>
              </a:rPr>
              <a:t>Zeroth, the horizon has a constant surface gravity for a stationary black hole</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AutoNum type="arabicPeriod"/>
            </a:pPr>
            <a:r>
              <a:rPr lang="en" sz="1400">
                <a:solidFill>
                  <a:schemeClr val="dk1"/>
                </a:solidFill>
                <a:latin typeface="Times New Roman"/>
                <a:ea typeface="Times New Roman"/>
                <a:cs typeface="Times New Roman"/>
                <a:sym typeface="Times New Roman"/>
              </a:rPr>
              <a:t>First, For perturbations of stationary black holes, the change of energy is related to change of area, angular momentum, and electric charge by.</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AutoNum type="arabicPeriod"/>
            </a:pPr>
            <a:r>
              <a:rPr lang="en" sz="1400">
                <a:solidFill>
                  <a:schemeClr val="dk1"/>
                </a:solidFill>
                <a:latin typeface="Times New Roman"/>
                <a:ea typeface="Times New Roman"/>
                <a:cs typeface="Times New Roman"/>
                <a:sym typeface="Times New Roman"/>
              </a:rPr>
              <a:t>The second law, the horizon area is, assuming the weak energy condition, a non-decreasing function of time</a:t>
            </a:r>
            <a:endParaRPr sz="1400">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AutoNum type="arabicPeriod"/>
            </a:pPr>
            <a:r>
              <a:rPr lang="en" sz="1400">
                <a:solidFill>
                  <a:schemeClr val="dk1"/>
                </a:solidFill>
                <a:latin typeface="Times New Roman"/>
                <a:ea typeface="Times New Roman"/>
                <a:cs typeface="Times New Roman"/>
                <a:sym typeface="Times New Roman"/>
              </a:rPr>
              <a:t>The third law, </a:t>
            </a:r>
            <a:r>
              <a:rPr lang="en" sz="1400">
                <a:solidFill>
                  <a:srgbClr val="202122"/>
                </a:solidFill>
                <a:highlight>
                  <a:srgbClr val="FFFFFF"/>
                </a:highlight>
                <a:latin typeface="Times New Roman"/>
                <a:ea typeface="Times New Roman"/>
                <a:cs typeface="Times New Roman"/>
                <a:sym typeface="Times New Roman"/>
              </a:rPr>
              <a:t>It is not possible to form a black hole with vanishing surface gravity. That is, κ=0 cannot be achieved.</a:t>
            </a:r>
            <a:endParaRPr sz="1400">
              <a:solidFill>
                <a:srgbClr val="000000"/>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rPr lang="en" sz="1400">
                <a:solidFill>
                  <a:schemeClr val="dk1"/>
                </a:solidFill>
                <a:latin typeface="Times New Roman"/>
                <a:ea typeface="Times New Roman"/>
                <a:cs typeface="Times New Roman"/>
                <a:sym typeface="Times New Roman"/>
              </a:rPr>
              <a:t> </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