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15EC91-7AD1-F816-520A-51209666039A}" v="721" dt="2025-11-18T06:53:33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8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3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9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8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5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03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3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447467-474F-7A46-9B55-A89C6B0D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581985" y="-752015"/>
            <a:ext cx="6858000" cy="836203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50000"/>
                </a:srgbClr>
              </a:gs>
              <a:gs pos="10000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8C17C8-0559-89D5-DA29-F4FDD310A236}"/>
              </a:ext>
            </a:extLst>
          </p:cNvPr>
          <p:cNvSpPr/>
          <p:nvPr/>
        </p:nvSpPr>
        <p:spPr>
          <a:xfrm>
            <a:off x="2026516" y="2190833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A3E78E-DACC-B081-6DFC-87B8F10228CF}"/>
              </a:ext>
            </a:extLst>
          </p:cNvPr>
          <p:cNvSpPr/>
          <p:nvPr/>
        </p:nvSpPr>
        <p:spPr>
          <a:xfrm>
            <a:off x="-513485" y="2195813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AF9CE8-1CD6-72B7-0FEC-01541FB51CF5}"/>
              </a:ext>
            </a:extLst>
          </p:cNvPr>
          <p:cNvSpPr/>
          <p:nvPr/>
        </p:nvSpPr>
        <p:spPr>
          <a:xfrm>
            <a:off x="10921495" y="-540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CF2F6B9-5AAA-5C2B-B5EE-F20E0A785AB0}"/>
              </a:ext>
            </a:extLst>
          </p:cNvPr>
          <p:cNvSpPr/>
          <p:nvPr/>
        </p:nvSpPr>
        <p:spPr>
          <a:xfrm>
            <a:off x="-1783485" y="-540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4A95E35-B19B-11D5-21AB-F22BA3BC13E1}"/>
              </a:ext>
            </a:extLst>
          </p:cNvPr>
          <p:cNvSpPr/>
          <p:nvPr/>
        </p:nvSpPr>
        <p:spPr>
          <a:xfrm>
            <a:off x="761495" y="4382205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C72F7D5-3BE2-9BA3-A3D2-B59E8F255861}"/>
              </a:ext>
            </a:extLst>
          </p:cNvPr>
          <p:cNvSpPr/>
          <p:nvPr/>
        </p:nvSpPr>
        <p:spPr>
          <a:xfrm>
            <a:off x="3301495" y="-540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63BE816-707A-8379-5334-6FDFBB977612}"/>
              </a:ext>
            </a:extLst>
          </p:cNvPr>
          <p:cNvSpPr/>
          <p:nvPr/>
        </p:nvSpPr>
        <p:spPr>
          <a:xfrm>
            <a:off x="-1778505" y="4382205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DFA1484-E4F5-4217-49F9-DF01BBE31BD8}"/>
              </a:ext>
            </a:extLst>
          </p:cNvPr>
          <p:cNvSpPr/>
          <p:nvPr/>
        </p:nvSpPr>
        <p:spPr>
          <a:xfrm>
            <a:off x="9646515" y="2190833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8C60FCF-0392-F212-F7FA-736735956AEB}"/>
              </a:ext>
            </a:extLst>
          </p:cNvPr>
          <p:cNvSpPr/>
          <p:nvPr/>
        </p:nvSpPr>
        <p:spPr>
          <a:xfrm>
            <a:off x="5841495" y="-540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4BA3644-5E80-5B70-1D59-BD361F379EA7}"/>
              </a:ext>
            </a:extLst>
          </p:cNvPr>
          <p:cNvSpPr/>
          <p:nvPr/>
        </p:nvSpPr>
        <p:spPr>
          <a:xfrm>
            <a:off x="8381495" y="-540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4A35AB1-B4BD-E055-E7C7-271FD37253F7}"/>
              </a:ext>
            </a:extLst>
          </p:cNvPr>
          <p:cNvSpPr/>
          <p:nvPr/>
        </p:nvSpPr>
        <p:spPr>
          <a:xfrm>
            <a:off x="756514" y="-541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B6F055C-A022-FC5E-67D6-FD46763A91F8}"/>
              </a:ext>
            </a:extLst>
          </p:cNvPr>
          <p:cNvSpPr/>
          <p:nvPr/>
        </p:nvSpPr>
        <p:spPr>
          <a:xfrm>
            <a:off x="4571495" y="2195813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C3A2CD3-666F-20A1-F169-4BE36D70513E}"/>
              </a:ext>
            </a:extLst>
          </p:cNvPr>
          <p:cNvSpPr/>
          <p:nvPr/>
        </p:nvSpPr>
        <p:spPr>
          <a:xfrm>
            <a:off x="7106515" y="2195813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17E9B-2B75-A4AB-C0C9-B6F0BF8D5CDA}"/>
              </a:ext>
            </a:extLst>
          </p:cNvPr>
          <p:cNvSpPr txBox="1"/>
          <p:nvPr/>
        </p:nvSpPr>
        <p:spPr>
          <a:xfrm>
            <a:off x="5830177" y="4675488"/>
            <a:ext cx="6348687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/>
              <a:t>Hexagonal Pattern was best - </a:t>
            </a:r>
            <a:r>
              <a:rPr lang="en-US" sz="1600" dirty="0">
                <a:latin typeface="Neue Haas Grotesk Text Pro"/>
                <a:ea typeface="Calibri"/>
                <a:cs typeface="Calibri"/>
              </a:rPr>
              <a:t>Hermann Minkowski,  1905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ea typeface="Calibri"/>
                <a:cs typeface="Calibri"/>
              </a:rPr>
              <a:t>Ellipsoids proved better than Minkowski – Claude Ambrose Rogers, 1947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New record using Roger's ellipsoids – Klartag, 2025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Mentored by friend Barak Weiss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Klartag studied convex shapes (ellipsoids)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Expanded Roger's ellipsoids but not 2D at random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Tweaked details of random growth process to conclude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7806" y="-446136"/>
            <a:ext cx="4738347" cy="1986802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Sphere Packing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2EFF889-3DB8-47DE-616B-E4504AE6C84E}"/>
              </a:ext>
            </a:extLst>
          </p:cNvPr>
          <p:cNvSpPr/>
          <p:nvPr/>
        </p:nvSpPr>
        <p:spPr>
          <a:xfrm>
            <a:off x="3296516" y="4382205"/>
            <a:ext cx="2539481" cy="24772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06C08090-FCE1-D55B-C0C3-4E6254F9BE46}"/>
              </a:ext>
            </a:extLst>
          </p:cNvPr>
          <p:cNvSpPr/>
          <p:nvPr/>
        </p:nvSpPr>
        <p:spPr>
          <a:xfrm>
            <a:off x="849371" y="1234097"/>
            <a:ext cx="4885907" cy="4475399"/>
          </a:xfrm>
          <a:prstGeom prst="hexago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2E2FECA-825C-1358-A67D-61A51E4C1F18}"/>
              </a:ext>
            </a:extLst>
          </p:cNvPr>
          <p:cNvSpPr/>
          <p:nvPr/>
        </p:nvSpPr>
        <p:spPr>
          <a:xfrm flipH="1">
            <a:off x="3191408" y="3342526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29B3077-0D7F-CCB6-5F85-D6839527B103}"/>
              </a:ext>
            </a:extLst>
          </p:cNvPr>
          <p:cNvSpPr/>
          <p:nvPr/>
        </p:nvSpPr>
        <p:spPr>
          <a:xfrm flipH="1">
            <a:off x="1919956" y="1130548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33891F7-B0F9-718B-C145-7D16886CD40C}"/>
              </a:ext>
            </a:extLst>
          </p:cNvPr>
          <p:cNvSpPr/>
          <p:nvPr/>
        </p:nvSpPr>
        <p:spPr>
          <a:xfrm flipH="1">
            <a:off x="652858" y="3364297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DF6004D-2459-55EF-AF17-7C452B0EE536}"/>
              </a:ext>
            </a:extLst>
          </p:cNvPr>
          <p:cNvSpPr/>
          <p:nvPr/>
        </p:nvSpPr>
        <p:spPr>
          <a:xfrm flipH="1">
            <a:off x="1924311" y="5602400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F4C14AC-226E-3CAB-ADCE-4FB955B55454}"/>
              </a:ext>
            </a:extLst>
          </p:cNvPr>
          <p:cNvSpPr/>
          <p:nvPr/>
        </p:nvSpPr>
        <p:spPr>
          <a:xfrm flipH="1">
            <a:off x="4462859" y="5515314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4C27332-98D3-00CA-1A19-D97B6847014C}"/>
              </a:ext>
            </a:extLst>
          </p:cNvPr>
          <p:cNvSpPr/>
          <p:nvPr/>
        </p:nvSpPr>
        <p:spPr>
          <a:xfrm flipH="1">
            <a:off x="5729956" y="3325109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7665E40-37FF-4FA9-9B96-9022ACD46535}"/>
              </a:ext>
            </a:extLst>
          </p:cNvPr>
          <p:cNvSpPr/>
          <p:nvPr/>
        </p:nvSpPr>
        <p:spPr>
          <a:xfrm flipH="1">
            <a:off x="4458505" y="1130548"/>
            <a:ext cx="214675" cy="21491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A655C0-C372-2719-2B2B-691E0ECDC859}"/>
              </a:ext>
            </a:extLst>
          </p:cNvPr>
          <p:cNvSpPr txBox="1"/>
          <p:nvPr/>
        </p:nvSpPr>
        <p:spPr>
          <a:xfrm>
            <a:off x="7530744" y="3211483"/>
            <a:ext cx="18814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i="1" dirty="0">
                <a:solidFill>
                  <a:schemeClr val="bg1"/>
                </a:solidFill>
              </a:rPr>
              <a:t>new</a:t>
            </a:r>
            <a:r>
              <a:rPr lang="en-US" sz="2000" dirty="0">
                <a:solidFill>
                  <a:schemeClr val="bg1"/>
                </a:solidFill>
              </a:rPr>
              <a:t> = </a:t>
            </a:r>
            <a:r>
              <a:rPr lang="en-US" sz="2000" i="1" dirty="0">
                <a:solidFill>
                  <a:schemeClr val="bg1"/>
                </a:solidFill>
              </a:rPr>
              <a:t>d</a:t>
            </a:r>
            <a:r>
              <a:rPr lang="en-US" sz="2000" dirty="0">
                <a:solidFill>
                  <a:schemeClr val="bg1"/>
                </a:solidFill>
              </a:rPr>
              <a:t> * </a:t>
            </a:r>
            <a:r>
              <a:rPr lang="en-US" sz="2000" i="1" dirty="0">
                <a:solidFill>
                  <a:schemeClr val="bg1"/>
                </a:solidFill>
              </a:rPr>
              <a:t>old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8F8A14-2497-0E49-369F-6C7D17DB71FA}"/>
              </a:ext>
            </a:extLst>
          </p:cNvPr>
          <p:cNvSpPr txBox="1"/>
          <p:nvPr/>
        </p:nvSpPr>
        <p:spPr>
          <a:xfrm>
            <a:off x="10231000" y="2736922"/>
            <a:ext cx="145480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l"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Lattice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Halve it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Copy it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Squish it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The packing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VanillaVTI</vt:lpstr>
      <vt:lpstr>Sphere Packing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168</cp:revision>
  <dcterms:created xsi:type="dcterms:W3CDTF">2025-11-18T05:47:17Z</dcterms:created>
  <dcterms:modified xsi:type="dcterms:W3CDTF">2025-11-18T21:47:12Z</dcterms:modified>
</cp:coreProperties>
</file>